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erriweather" charset="1" panose="00000500000000000000"/>
      <p:regular r:id="rId19"/>
    </p:embeddedFont>
    <p:embeddedFont>
      <p:font typeface="Merriweather Bold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notesSlides/notesSlide9.xml" Type="http://schemas.openxmlformats.org/officeDocument/2006/relationships/notesSlide"/><Relationship Id="rId29" Target="notesSlides/notesSlide10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3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815614" y="2768799"/>
            <a:ext cx="6086624" cy="4749254"/>
          </a:xfrm>
          <a:custGeom>
            <a:avLst/>
            <a:gdLst/>
            <a:ahLst/>
            <a:cxnLst/>
            <a:rect r="r" b="b" t="t" l="l"/>
            <a:pathLst>
              <a:path h="4749254" w="6086624">
                <a:moveTo>
                  <a:pt x="0" y="0"/>
                </a:moveTo>
                <a:lnTo>
                  <a:pt x="6086624" y="0"/>
                </a:lnTo>
                <a:lnTo>
                  <a:pt x="6086624" y="4749253"/>
                </a:lnTo>
                <a:lnTo>
                  <a:pt x="0" y="47492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957114"/>
            <a:ext cx="8581876" cy="964109"/>
            <a:chOff x="0" y="0"/>
            <a:chExt cx="11442502" cy="12854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442502" cy="1285478"/>
            </a:xfrm>
            <a:custGeom>
              <a:avLst/>
              <a:gdLst/>
              <a:ahLst/>
              <a:cxnLst/>
              <a:rect r="r" b="b" t="t" l="l"/>
              <a:pathLst>
                <a:path h="1285478" w="11442502">
                  <a:moveTo>
                    <a:pt x="0" y="0"/>
                  </a:moveTo>
                  <a:lnTo>
                    <a:pt x="11442502" y="0"/>
                  </a:lnTo>
                  <a:lnTo>
                    <a:pt x="11442502" y="1285478"/>
                  </a:lnTo>
                  <a:lnTo>
                    <a:pt x="0" y="12854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1442502" cy="13140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562"/>
                </a:lnSpc>
              </a:pPr>
              <a:r>
                <a:rPr lang="en-US" sz="6062">
                  <a:solidFill>
                    <a:srgbClr val="F2F2F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Benford’s Law Analysis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79748" y="2140298"/>
            <a:ext cx="9270504" cy="1542455"/>
            <a:chOff x="0" y="0"/>
            <a:chExt cx="12360672" cy="205660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60672" cy="2056607"/>
            </a:xfrm>
            <a:custGeom>
              <a:avLst/>
              <a:gdLst/>
              <a:ahLst/>
              <a:cxnLst/>
              <a:rect r="r" b="b" t="t" l="l"/>
              <a:pathLst>
                <a:path h="2056607" w="12360672">
                  <a:moveTo>
                    <a:pt x="0" y="0"/>
                  </a:moveTo>
                  <a:lnTo>
                    <a:pt x="12360672" y="0"/>
                  </a:lnTo>
                  <a:lnTo>
                    <a:pt x="12360672" y="2056607"/>
                  </a:lnTo>
                  <a:lnTo>
                    <a:pt x="0" y="2056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2360672" cy="20756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062"/>
                </a:lnSpc>
              </a:pPr>
              <a:r>
                <a:rPr lang="en-US" sz="4812">
                  <a:solidFill>
                    <a:srgbClr val="F2F2F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Air Quality Index of Indian Cities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79748" y="4997202"/>
            <a:ext cx="7713464" cy="964109"/>
            <a:chOff x="0" y="0"/>
            <a:chExt cx="10284618" cy="12854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284618" cy="1285478"/>
            </a:xfrm>
            <a:custGeom>
              <a:avLst/>
              <a:gdLst/>
              <a:ahLst/>
              <a:cxnLst/>
              <a:rect r="r" b="b" t="t" l="l"/>
              <a:pathLst>
                <a:path h="1285478" w="10284618">
                  <a:moveTo>
                    <a:pt x="0" y="0"/>
                  </a:moveTo>
                  <a:lnTo>
                    <a:pt x="10284618" y="0"/>
                  </a:lnTo>
                  <a:lnTo>
                    <a:pt x="10284618" y="1285478"/>
                  </a:lnTo>
                  <a:lnTo>
                    <a:pt x="0" y="12854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0284618" cy="13140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562"/>
                </a:lnSpc>
              </a:pPr>
              <a:r>
                <a:rPr lang="en-US" sz="6062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Team- Lassi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79747" y="6424017"/>
            <a:ext cx="9270504" cy="493514"/>
            <a:chOff x="0" y="0"/>
            <a:chExt cx="12360672" cy="65801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360672" cy="658018"/>
            </a:xfrm>
            <a:custGeom>
              <a:avLst/>
              <a:gdLst/>
              <a:ahLst/>
              <a:cxnLst/>
              <a:rect r="r" b="b" t="t" l="l"/>
              <a:pathLst>
                <a:path h="658018" w="12360672">
                  <a:moveTo>
                    <a:pt x="0" y="0"/>
                  </a:moveTo>
                  <a:lnTo>
                    <a:pt x="12360672" y="0"/>
                  </a:lnTo>
                  <a:lnTo>
                    <a:pt x="12360672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12360672" cy="7532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58180" indent="-179090" lvl="1">
                <a:lnSpc>
                  <a:spcPts val="3875"/>
                </a:lnSpc>
                <a:buFont typeface="Arial"/>
                <a:buChar char="•"/>
              </a:pPr>
              <a:r>
                <a:rPr lang="en-US" b="true" sz="2375">
                  <a:solidFill>
                    <a:srgbClr val="E2E6E9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Vansh Agarwal    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79748" y="7025431"/>
            <a:ext cx="9270504" cy="493514"/>
            <a:chOff x="0" y="0"/>
            <a:chExt cx="12360672" cy="65801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360672" cy="658018"/>
            </a:xfrm>
            <a:custGeom>
              <a:avLst/>
              <a:gdLst/>
              <a:ahLst/>
              <a:cxnLst/>
              <a:rect r="r" b="b" t="t" l="l"/>
              <a:pathLst>
                <a:path h="658018" w="12360672">
                  <a:moveTo>
                    <a:pt x="0" y="0"/>
                  </a:moveTo>
                  <a:lnTo>
                    <a:pt x="12360672" y="0"/>
                  </a:lnTo>
                  <a:lnTo>
                    <a:pt x="12360672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0"/>
              <a:ext cx="12360672" cy="7532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58180" indent="-179090" lvl="1">
                <a:lnSpc>
                  <a:spcPts val="3875"/>
                </a:lnSpc>
                <a:buFont typeface="Arial"/>
                <a:buChar char="•"/>
              </a:pPr>
              <a:r>
                <a:rPr lang="en-US" b="true" sz="2375">
                  <a:solidFill>
                    <a:srgbClr val="E2E6E9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Saad Arqam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79748" y="7626846"/>
            <a:ext cx="9270504" cy="493514"/>
            <a:chOff x="0" y="0"/>
            <a:chExt cx="12360672" cy="65801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360672" cy="658018"/>
            </a:xfrm>
            <a:custGeom>
              <a:avLst/>
              <a:gdLst/>
              <a:ahLst/>
              <a:cxnLst/>
              <a:rect r="r" b="b" t="t" l="l"/>
              <a:pathLst>
                <a:path h="658018" w="12360672">
                  <a:moveTo>
                    <a:pt x="0" y="0"/>
                  </a:moveTo>
                  <a:lnTo>
                    <a:pt x="12360672" y="0"/>
                  </a:lnTo>
                  <a:lnTo>
                    <a:pt x="12360672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0"/>
              <a:ext cx="12360672" cy="7532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58180" indent="-179090" lvl="1">
                <a:lnSpc>
                  <a:spcPts val="3875"/>
                </a:lnSpc>
                <a:buFont typeface="Arial"/>
                <a:buChar char="•"/>
              </a:pPr>
              <a:r>
                <a:rPr lang="en-US" b="true" sz="2375">
                  <a:solidFill>
                    <a:srgbClr val="E2E6E9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Pathan Amaan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79748" y="8228260"/>
            <a:ext cx="9270504" cy="493514"/>
            <a:chOff x="0" y="0"/>
            <a:chExt cx="12360672" cy="65801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360672" cy="658018"/>
            </a:xfrm>
            <a:custGeom>
              <a:avLst/>
              <a:gdLst/>
              <a:ahLst/>
              <a:cxnLst/>
              <a:rect r="r" b="b" t="t" l="l"/>
              <a:pathLst>
                <a:path h="658018" w="12360672">
                  <a:moveTo>
                    <a:pt x="0" y="0"/>
                  </a:moveTo>
                  <a:lnTo>
                    <a:pt x="12360672" y="0"/>
                  </a:lnTo>
                  <a:lnTo>
                    <a:pt x="12360672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0"/>
              <a:ext cx="12360672" cy="7532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58180" indent="-179090" lvl="1">
                <a:lnSpc>
                  <a:spcPts val="3875"/>
                </a:lnSpc>
                <a:buFont typeface="Arial"/>
                <a:buChar char="•"/>
              </a:pPr>
              <a:r>
                <a:rPr lang="en-US" b="true" sz="2375">
                  <a:solidFill>
                    <a:srgbClr val="E2E6E9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Premansh Behl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851702" y="1376812"/>
            <a:ext cx="9438235" cy="1939251"/>
            <a:chOff x="0" y="0"/>
            <a:chExt cx="12584314" cy="25856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84313" cy="2585668"/>
            </a:xfrm>
            <a:custGeom>
              <a:avLst/>
              <a:gdLst/>
              <a:ahLst/>
              <a:cxnLst/>
              <a:rect r="r" b="b" t="t" l="l"/>
              <a:pathLst>
                <a:path h="2585668" w="12584313">
                  <a:moveTo>
                    <a:pt x="0" y="0"/>
                  </a:moveTo>
                  <a:lnTo>
                    <a:pt x="12584313" y="0"/>
                  </a:lnTo>
                  <a:lnTo>
                    <a:pt x="12584313" y="2585668"/>
                  </a:lnTo>
                  <a:lnTo>
                    <a:pt x="0" y="25856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584314" cy="26237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12426"/>
                </a:lnSpc>
              </a:pPr>
              <a:r>
                <a:rPr lang="en-US" sz="9961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Thank You !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646372" y="3849921"/>
            <a:ext cx="11775509" cy="6047674"/>
            <a:chOff x="0" y="0"/>
            <a:chExt cx="15700679" cy="80635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700679" cy="8063565"/>
            </a:xfrm>
            <a:custGeom>
              <a:avLst/>
              <a:gdLst/>
              <a:ahLst/>
              <a:cxnLst/>
              <a:rect r="r" b="b" t="t" l="l"/>
              <a:pathLst>
                <a:path h="8063565" w="15700679">
                  <a:moveTo>
                    <a:pt x="0" y="0"/>
                  </a:moveTo>
                  <a:lnTo>
                    <a:pt x="15700679" y="0"/>
                  </a:lnTo>
                  <a:lnTo>
                    <a:pt x="15700679" y="8063565"/>
                  </a:lnTo>
                  <a:lnTo>
                    <a:pt x="0" y="80635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33350"/>
              <a:ext cx="15700679" cy="81969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41"/>
                </a:lnSpc>
              </a:pPr>
              <a:r>
                <a:rPr lang="en-US" sz="3274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W</a:t>
              </a:r>
              <a:r>
                <a:rPr lang="en-US" sz="3274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e sincerely thank you for taking the time to go through our project.</a:t>
              </a:r>
            </a:p>
            <a:p>
              <a:pPr algn="l">
                <a:lnSpc>
                  <a:spcPts val="5341"/>
                </a:lnSpc>
              </a:pPr>
              <a:r>
                <a:rPr lang="en-US" sz="3274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 Your attention and interest mean a lot to us.</a:t>
              </a:r>
            </a:p>
            <a:p>
              <a:pPr algn="l">
                <a:lnSpc>
                  <a:spcPts val="5341"/>
                </a:lnSpc>
              </a:pPr>
              <a:r>
                <a:rPr lang="en-US" sz="3274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If you have any questions, suggestions, or feedback,</a:t>
              </a:r>
            </a:p>
            <a:p>
              <a:pPr algn="l">
                <a:lnSpc>
                  <a:spcPts val="5341"/>
                </a:lnSpc>
              </a:pPr>
              <a:r>
                <a:rPr lang="en-US" sz="3274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 we would be happy to connect and discuss further.</a:t>
              </a:r>
            </a:p>
            <a:p>
              <a:pPr algn="l">
                <a:lnSpc>
                  <a:spcPts val="5341"/>
                </a:lnSpc>
              </a:pPr>
            </a:p>
            <a:p>
              <a:pPr algn="l">
                <a:lnSpc>
                  <a:spcPts val="5341"/>
                </a:lnSpc>
              </a:pPr>
              <a:r>
                <a:rPr lang="en-US" sz="3274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~Team Lassi</a:t>
              </a:r>
            </a:p>
            <a:p>
              <a:pPr algn="l">
                <a:lnSpc>
                  <a:spcPts val="5341"/>
                </a:lnSpc>
              </a:pPr>
            </a:p>
            <a:p>
              <a:pPr algn="l">
                <a:lnSpc>
                  <a:spcPts val="5343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569196"/>
          </a:xfrm>
          <a:custGeom>
            <a:avLst/>
            <a:gdLst/>
            <a:ahLst/>
            <a:cxnLst/>
            <a:rect r="r" b="b" t="t" l="l"/>
            <a:pathLst>
              <a:path h="3569196" w="18288000">
                <a:moveTo>
                  <a:pt x="0" y="0"/>
                </a:moveTo>
                <a:lnTo>
                  <a:pt x="18288000" y="0"/>
                </a:lnTo>
                <a:lnTo>
                  <a:pt x="18288000" y="3569196"/>
                </a:lnTo>
                <a:lnTo>
                  <a:pt x="0" y="3569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" r="0" b="-37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9381" y="4581525"/>
            <a:ext cx="12390536" cy="892225"/>
            <a:chOff x="0" y="0"/>
            <a:chExt cx="16520715" cy="11896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520716" cy="1189633"/>
            </a:xfrm>
            <a:custGeom>
              <a:avLst/>
              <a:gdLst/>
              <a:ahLst/>
              <a:cxnLst/>
              <a:rect r="r" b="b" t="t" l="l"/>
              <a:pathLst>
                <a:path h="1189633" w="16520716">
                  <a:moveTo>
                    <a:pt x="0" y="0"/>
                  </a:moveTo>
                  <a:lnTo>
                    <a:pt x="16520716" y="0"/>
                  </a:lnTo>
                  <a:lnTo>
                    <a:pt x="16520716" y="1189633"/>
                  </a:lnTo>
                  <a:lnTo>
                    <a:pt x="0" y="11896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520715" cy="12277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Introduction to Benford’s Law &amp; AQI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4619" y="5897165"/>
            <a:ext cx="651868" cy="651867"/>
            <a:chOff x="0" y="0"/>
            <a:chExt cx="869157" cy="8691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856488" cy="856488"/>
            </a:xfrm>
            <a:custGeom>
              <a:avLst/>
              <a:gdLst/>
              <a:ahLst/>
              <a:cxnLst/>
              <a:rect r="r" b="b" t="t" l="l"/>
              <a:pathLst>
                <a:path h="856488" w="856488">
                  <a:moveTo>
                    <a:pt x="0" y="159893"/>
                  </a:moveTo>
                  <a:cubicBezTo>
                    <a:pt x="0" y="71628"/>
                    <a:pt x="71628" y="0"/>
                    <a:pt x="159893" y="0"/>
                  </a:cubicBezTo>
                  <a:lnTo>
                    <a:pt x="696595" y="0"/>
                  </a:lnTo>
                  <a:cubicBezTo>
                    <a:pt x="784860" y="0"/>
                    <a:pt x="856488" y="71628"/>
                    <a:pt x="856488" y="159893"/>
                  </a:cubicBezTo>
                  <a:lnTo>
                    <a:pt x="856488" y="696595"/>
                  </a:lnTo>
                  <a:cubicBezTo>
                    <a:pt x="856488" y="784860"/>
                    <a:pt x="784860" y="856488"/>
                    <a:pt x="696595" y="856488"/>
                  </a:cubicBezTo>
                  <a:lnTo>
                    <a:pt x="159893" y="856488"/>
                  </a:lnTo>
                  <a:cubicBezTo>
                    <a:pt x="71628" y="856488"/>
                    <a:pt x="0" y="784860"/>
                    <a:pt x="0" y="696595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9188" cy="869188"/>
            </a:xfrm>
            <a:custGeom>
              <a:avLst/>
              <a:gdLst/>
              <a:ahLst/>
              <a:cxnLst/>
              <a:rect r="r" b="b" t="t" l="l"/>
              <a:pathLst>
                <a:path h="869188" w="869188">
                  <a:moveTo>
                    <a:pt x="0" y="166243"/>
                  </a:moveTo>
                  <a:cubicBezTo>
                    <a:pt x="0" y="74422"/>
                    <a:pt x="74422" y="0"/>
                    <a:pt x="166243" y="0"/>
                  </a:cubicBezTo>
                  <a:lnTo>
                    <a:pt x="702945" y="0"/>
                  </a:lnTo>
                  <a:lnTo>
                    <a:pt x="702945" y="6350"/>
                  </a:lnTo>
                  <a:lnTo>
                    <a:pt x="702945" y="0"/>
                  </a:lnTo>
                  <a:lnTo>
                    <a:pt x="702945" y="6350"/>
                  </a:lnTo>
                  <a:lnTo>
                    <a:pt x="702945" y="0"/>
                  </a:lnTo>
                  <a:cubicBezTo>
                    <a:pt x="794766" y="0"/>
                    <a:pt x="869188" y="74422"/>
                    <a:pt x="869188" y="166243"/>
                  </a:cubicBezTo>
                  <a:lnTo>
                    <a:pt x="869188" y="702945"/>
                  </a:lnTo>
                  <a:lnTo>
                    <a:pt x="862838" y="702945"/>
                  </a:lnTo>
                  <a:lnTo>
                    <a:pt x="869188" y="702945"/>
                  </a:lnTo>
                  <a:cubicBezTo>
                    <a:pt x="869188" y="794766"/>
                    <a:pt x="794766" y="869188"/>
                    <a:pt x="702945" y="869188"/>
                  </a:cubicBezTo>
                  <a:lnTo>
                    <a:pt x="702945" y="862838"/>
                  </a:lnTo>
                  <a:lnTo>
                    <a:pt x="702945" y="869188"/>
                  </a:lnTo>
                  <a:lnTo>
                    <a:pt x="166243" y="869188"/>
                  </a:lnTo>
                  <a:lnTo>
                    <a:pt x="166243" y="862838"/>
                  </a:lnTo>
                  <a:lnTo>
                    <a:pt x="166243" y="869188"/>
                  </a:lnTo>
                  <a:cubicBezTo>
                    <a:pt x="74422" y="869188"/>
                    <a:pt x="0" y="794766"/>
                    <a:pt x="0" y="702945"/>
                  </a:cubicBezTo>
                  <a:lnTo>
                    <a:pt x="0" y="166243"/>
                  </a:lnTo>
                  <a:lnTo>
                    <a:pt x="6350" y="166243"/>
                  </a:lnTo>
                  <a:lnTo>
                    <a:pt x="0" y="166243"/>
                  </a:lnTo>
                  <a:moveTo>
                    <a:pt x="12700" y="166243"/>
                  </a:moveTo>
                  <a:lnTo>
                    <a:pt x="12700" y="702945"/>
                  </a:lnTo>
                  <a:lnTo>
                    <a:pt x="6350" y="702945"/>
                  </a:lnTo>
                  <a:lnTo>
                    <a:pt x="12700" y="702945"/>
                  </a:lnTo>
                  <a:cubicBezTo>
                    <a:pt x="12700" y="787781"/>
                    <a:pt x="81407" y="856488"/>
                    <a:pt x="166243" y="856488"/>
                  </a:cubicBezTo>
                  <a:lnTo>
                    <a:pt x="702945" y="856488"/>
                  </a:lnTo>
                  <a:cubicBezTo>
                    <a:pt x="787781" y="856488"/>
                    <a:pt x="856488" y="787781"/>
                    <a:pt x="856488" y="702945"/>
                  </a:cubicBezTo>
                  <a:lnTo>
                    <a:pt x="856488" y="166243"/>
                  </a:lnTo>
                  <a:lnTo>
                    <a:pt x="862838" y="166243"/>
                  </a:lnTo>
                  <a:lnTo>
                    <a:pt x="856488" y="166243"/>
                  </a:lnTo>
                  <a:cubicBezTo>
                    <a:pt x="856488" y="81407"/>
                    <a:pt x="787654" y="12700"/>
                    <a:pt x="702945" y="12700"/>
                  </a:cubicBezTo>
                  <a:lnTo>
                    <a:pt x="166243" y="12700"/>
                  </a:lnTo>
                  <a:lnTo>
                    <a:pt x="166243" y="6350"/>
                  </a:lnTo>
                  <a:lnTo>
                    <a:pt x="166243" y="12700"/>
                  </a:lnTo>
                  <a:cubicBezTo>
                    <a:pt x="81407" y="12700"/>
                    <a:pt x="12700" y="81407"/>
                    <a:pt x="12700" y="166243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927175" y="6000006"/>
            <a:ext cx="3569196" cy="446038"/>
            <a:chOff x="0" y="0"/>
            <a:chExt cx="4758928" cy="59471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58929" cy="594717"/>
            </a:xfrm>
            <a:custGeom>
              <a:avLst/>
              <a:gdLst/>
              <a:ahLst/>
              <a:cxnLst/>
              <a:rect r="r" b="b" t="t" l="l"/>
              <a:pathLst>
                <a:path h="594717" w="4758929">
                  <a:moveTo>
                    <a:pt x="0" y="0"/>
                  </a:moveTo>
                  <a:lnTo>
                    <a:pt x="4758929" y="0"/>
                  </a:lnTo>
                  <a:lnTo>
                    <a:pt x="4758929" y="594717"/>
                  </a:lnTo>
                  <a:lnTo>
                    <a:pt x="0" y="5947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4758928" cy="6137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Benford’s Law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27175" y="6617345"/>
            <a:ext cx="7038380" cy="456902"/>
            <a:chOff x="0" y="0"/>
            <a:chExt cx="9384507" cy="6092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384507" cy="609203"/>
            </a:xfrm>
            <a:custGeom>
              <a:avLst/>
              <a:gdLst/>
              <a:ahLst/>
              <a:cxnLst/>
              <a:rect r="r" b="b" t="t" l="l"/>
              <a:pathLst>
                <a:path h="609203" w="9384507">
                  <a:moveTo>
                    <a:pt x="0" y="0"/>
                  </a:moveTo>
                  <a:lnTo>
                    <a:pt x="9384507" y="0"/>
                  </a:lnTo>
                  <a:lnTo>
                    <a:pt x="9384507" y="609203"/>
                  </a:lnTo>
                  <a:lnTo>
                    <a:pt x="0" y="60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9384507" cy="7044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Predicts frequency of leading digits in natural data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17682" y="5897165"/>
            <a:ext cx="651867" cy="651867"/>
            <a:chOff x="0" y="0"/>
            <a:chExt cx="869157" cy="8691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856488" cy="856488"/>
            </a:xfrm>
            <a:custGeom>
              <a:avLst/>
              <a:gdLst/>
              <a:ahLst/>
              <a:cxnLst/>
              <a:rect r="r" b="b" t="t" l="l"/>
              <a:pathLst>
                <a:path h="856488" w="856488">
                  <a:moveTo>
                    <a:pt x="0" y="159893"/>
                  </a:moveTo>
                  <a:cubicBezTo>
                    <a:pt x="0" y="71628"/>
                    <a:pt x="71628" y="0"/>
                    <a:pt x="159893" y="0"/>
                  </a:cubicBezTo>
                  <a:lnTo>
                    <a:pt x="696595" y="0"/>
                  </a:lnTo>
                  <a:cubicBezTo>
                    <a:pt x="784860" y="0"/>
                    <a:pt x="856488" y="71628"/>
                    <a:pt x="856488" y="159893"/>
                  </a:cubicBezTo>
                  <a:lnTo>
                    <a:pt x="856488" y="696595"/>
                  </a:lnTo>
                  <a:cubicBezTo>
                    <a:pt x="856488" y="784860"/>
                    <a:pt x="784860" y="856488"/>
                    <a:pt x="696595" y="856488"/>
                  </a:cubicBezTo>
                  <a:lnTo>
                    <a:pt x="159893" y="856488"/>
                  </a:lnTo>
                  <a:cubicBezTo>
                    <a:pt x="71628" y="856488"/>
                    <a:pt x="0" y="784860"/>
                    <a:pt x="0" y="696595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69188" cy="869188"/>
            </a:xfrm>
            <a:custGeom>
              <a:avLst/>
              <a:gdLst/>
              <a:ahLst/>
              <a:cxnLst/>
              <a:rect r="r" b="b" t="t" l="l"/>
              <a:pathLst>
                <a:path h="869188" w="869188">
                  <a:moveTo>
                    <a:pt x="0" y="166243"/>
                  </a:moveTo>
                  <a:cubicBezTo>
                    <a:pt x="0" y="74422"/>
                    <a:pt x="74422" y="0"/>
                    <a:pt x="166243" y="0"/>
                  </a:cubicBezTo>
                  <a:lnTo>
                    <a:pt x="702945" y="0"/>
                  </a:lnTo>
                  <a:lnTo>
                    <a:pt x="702945" y="6350"/>
                  </a:lnTo>
                  <a:lnTo>
                    <a:pt x="702945" y="0"/>
                  </a:lnTo>
                  <a:lnTo>
                    <a:pt x="702945" y="6350"/>
                  </a:lnTo>
                  <a:lnTo>
                    <a:pt x="702945" y="0"/>
                  </a:lnTo>
                  <a:cubicBezTo>
                    <a:pt x="794766" y="0"/>
                    <a:pt x="869188" y="74422"/>
                    <a:pt x="869188" y="166243"/>
                  </a:cubicBezTo>
                  <a:lnTo>
                    <a:pt x="869188" y="702945"/>
                  </a:lnTo>
                  <a:lnTo>
                    <a:pt x="862838" y="702945"/>
                  </a:lnTo>
                  <a:lnTo>
                    <a:pt x="869188" y="702945"/>
                  </a:lnTo>
                  <a:cubicBezTo>
                    <a:pt x="869188" y="794766"/>
                    <a:pt x="794766" y="869188"/>
                    <a:pt x="702945" y="869188"/>
                  </a:cubicBezTo>
                  <a:lnTo>
                    <a:pt x="702945" y="862838"/>
                  </a:lnTo>
                  <a:lnTo>
                    <a:pt x="702945" y="869188"/>
                  </a:lnTo>
                  <a:lnTo>
                    <a:pt x="166243" y="869188"/>
                  </a:lnTo>
                  <a:lnTo>
                    <a:pt x="166243" y="862838"/>
                  </a:lnTo>
                  <a:lnTo>
                    <a:pt x="166243" y="869188"/>
                  </a:lnTo>
                  <a:cubicBezTo>
                    <a:pt x="74422" y="869188"/>
                    <a:pt x="0" y="794766"/>
                    <a:pt x="0" y="702945"/>
                  </a:cubicBezTo>
                  <a:lnTo>
                    <a:pt x="0" y="166243"/>
                  </a:lnTo>
                  <a:lnTo>
                    <a:pt x="6350" y="166243"/>
                  </a:lnTo>
                  <a:lnTo>
                    <a:pt x="0" y="166243"/>
                  </a:lnTo>
                  <a:moveTo>
                    <a:pt x="12700" y="166243"/>
                  </a:moveTo>
                  <a:lnTo>
                    <a:pt x="12700" y="702945"/>
                  </a:lnTo>
                  <a:lnTo>
                    <a:pt x="6350" y="702945"/>
                  </a:lnTo>
                  <a:lnTo>
                    <a:pt x="12700" y="702945"/>
                  </a:lnTo>
                  <a:cubicBezTo>
                    <a:pt x="12700" y="787781"/>
                    <a:pt x="81407" y="856488"/>
                    <a:pt x="166243" y="856488"/>
                  </a:cubicBezTo>
                  <a:lnTo>
                    <a:pt x="702945" y="856488"/>
                  </a:lnTo>
                  <a:cubicBezTo>
                    <a:pt x="787781" y="856488"/>
                    <a:pt x="856488" y="787781"/>
                    <a:pt x="856488" y="702945"/>
                  </a:cubicBezTo>
                  <a:lnTo>
                    <a:pt x="856488" y="166243"/>
                  </a:lnTo>
                  <a:lnTo>
                    <a:pt x="862838" y="166243"/>
                  </a:lnTo>
                  <a:lnTo>
                    <a:pt x="856488" y="166243"/>
                  </a:lnTo>
                  <a:cubicBezTo>
                    <a:pt x="856488" y="81407"/>
                    <a:pt x="787654" y="12700"/>
                    <a:pt x="702945" y="12700"/>
                  </a:cubicBezTo>
                  <a:lnTo>
                    <a:pt x="166243" y="12700"/>
                  </a:lnTo>
                  <a:lnTo>
                    <a:pt x="166243" y="6350"/>
                  </a:lnTo>
                  <a:lnTo>
                    <a:pt x="166243" y="12700"/>
                  </a:lnTo>
                  <a:cubicBezTo>
                    <a:pt x="81407" y="12700"/>
                    <a:pt x="12700" y="81407"/>
                    <a:pt x="12700" y="166243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0250240" y="6000006"/>
            <a:ext cx="3569196" cy="446038"/>
            <a:chOff x="0" y="0"/>
            <a:chExt cx="4758928" cy="5947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58929" cy="594717"/>
            </a:xfrm>
            <a:custGeom>
              <a:avLst/>
              <a:gdLst/>
              <a:ahLst/>
              <a:cxnLst/>
              <a:rect r="r" b="b" t="t" l="l"/>
              <a:pathLst>
                <a:path h="594717" w="4758929">
                  <a:moveTo>
                    <a:pt x="0" y="0"/>
                  </a:moveTo>
                  <a:lnTo>
                    <a:pt x="4758929" y="0"/>
                  </a:lnTo>
                  <a:lnTo>
                    <a:pt x="4758929" y="594717"/>
                  </a:lnTo>
                  <a:lnTo>
                    <a:pt x="0" y="5947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4758928" cy="6137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Digit Frequency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250240" y="6617345"/>
            <a:ext cx="7038380" cy="456902"/>
            <a:chOff x="0" y="0"/>
            <a:chExt cx="9384507" cy="60920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384507" cy="609203"/>
            </a:xfrm>
            <a:custGeom>
              <a:avLst/>
              <a:gdLst/>
              <a:ahLst/>
              <a:cxnLst/>
              <a:rect r="r" b="b" t="t" l="l"/>
              <a:pathLst>
                <a:path h="609203" w="9384507">
                  <a:moveTo>
                    <a:pt x="0" y="0"/>
                  </a:moveTo>
                  <a:lnTo>
                    <a:pt x="9384507" y="0"/>
                  </a:lnTo>
                  <a:lnTo>
                    <a:pt x="9384507" y="609203"/>
                  </a:lnTo>
                  <a:lnTo>
                    <a:pt x="0" y="60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9384507" cy="7044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Lower digits appear more often than higher digits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94619" y="7640539"/>
            <a:ext cx="651868" cy="651867"/>
            <a:chOff x="0" y="0"/>
            <a:chExt cx="869157" cy="86915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856488" cy="856488"/>
            </a:xfrm>
            <a:custGeom>
              <a:avLst/>
              <a:gdLst/>
              <a:ahLst/>
              <a:cxnLst/>
              <a:rect r="r" b="b" t="t" l="l"/>
              <a:pathLst>
                <a:path h="856488" w="856488">
                  <a:moveTo>
                    <a:pt x="0" y="159893"/>
                  </a:moveTo>
                  <a:cubicBezTo>
                    <a:pt x="0" y="71628"/>
                    <a:pt x="71628" y="0"/>
                    <a:pt x="159893" y="0"/>
                  </a:cubicBezTo>
                  <a:lnTo>
                    <a:pt x="696595" y="0"/>
                  </a:lnTo>
                  <a:cubicBezTo>
                    <a:pt x="784860" y="0"/>
                    <a:pt x="856488" y="71628"/>
                    <a:pt x="856488" y="159893"/>
                  </a:cubicBezTo>
                  <a:lnTo>
                    <a:pt x="856488" y="696595"/>
                  </a:lnTo>
                  <a:cubicBezTo>
                    <a:pt x="856488" y="784860"/>
                    <a:pt x="784860" y="856488"/>
                    <a:pt x="696595" y="856488"/>
                  </a:cubicBezTo>
                  <a:lnTo>
                    <a:pt x="159893" y="856488"/>
                  </a:lnTo>
                  <a:cubicBezTo>
                    <a:pt x="71628" y="856488"/>
                    <a:pt x="0" y="784860"/>
                    <a:pt x="0" y="696595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69188" cy="869188"/>
            </a:xfrm>
            <a:custGeom>
              <a:avLst/>
              <a:gdLst/>
              <a:ahLst/>
              <a:cxnLst/>
              <a:rect r="r" b="b" t="t" l="l"/>
              <a:pathLst>
                <a:path h="869188" w="869188">
                  <a:moveTo>
                    <a:pt x="0" y="166243"/>
                  </a:moveTo>
                  <a:cubicBezTo>
                    <a:pt x="0" y="74422"/>
                    <a:pt x="74422" y="0"/>
                    <a:pt x="166243" y="0"/>
                  </a:cubicBezTo>
                  <a:lnTo>
                    <a:pt x="702945" y="0"/>
                  </a:lnTo>
                  <a:lnTo>
                    <a:pt x="702945" y="6350"/>
                  </a:lnTo>
                  <a:lnTo>
                    <a:pt x="702945" y="0"/>
                  </a:lnTo>
                  <a:lnTo>
                    <a:pt x="702945" y="6350"/>
                  </a:lnTo>
                  <a:lnTo>
                    <a:pt x="702945" y="0"/>
                  </a:lnTo>
                  <a:cubicBezTo>
                    <a:pt x="794766" y="0"/>
                    <a:pt x="869188" y="74422"/>
                    <a:pt x="869188" y="166243"/>
                  </a:cubicBezTo>
                  <a:lnTo>
                    <a:pt x="869188" y="702945"/>
                  </a:lnTo>
                  <a:lnTo>
                    <a:pt x="862838" y="702945"/>
                  </a:lnTo>
                  <a:lnTo>
                    <a:pt x="869188" y="702945"/>
                  </a:lnTo>
                  <a:cubicBezTo>
                    <a:pt x="869188" y="794766"/>
                    <a:pt x="794766" y="869188"/>
                    <a:pt x="702945" y="869188"/>
                  </a:cubicBezTo>
                  <a:lnTo>
                    <a:pt x="702945" y="862838"/>
                  </a:lnTo>
                  <a:lnTo>
                    <a:pt x="702945" y="869188"/>
                  </a:lnTo>
                  <a:lnTo>
                    <a:pt x="166243" y="869188"/>
                  </a:lnTo>
                  <a:lnTo>
                    <a:pt x="166243" y="862838"/>
                  </a:lnTo>
                  <a:lnTo>
                    <a:pt x="166243" y="869188"/>
                  </a:lnTo>
                  <a:cubicBezTo>
                    <a:pt x="74422" y="869188"/>
                    <a:pt x="0" y="794766"/>
                    <a:pt x="0" y="702945"/>
                  </a:cubicBezTo>
                  <a:lnTo>
                    <a:pt x="0" y="166243"/>
                  </a:lnTo>
                  <a:lnTo>
                    <a:pt x="6350" y="166243"/>
                  </a:lnTo>
                  <a:lnTo>
                    <a:pt x="0" y="166243"/>
                  </a:lnTo>
                  <a:moveTo>
                    <a:pt x="12700" y="166243"/>
                  </a:moveTo>
                  <a:lnTo>
                    <a:pt x="12700" y="702945"/>
                  </a:lnTo>
                  <a:lnTo>
                    <a:pt x="6350" y="702945"/>
                  </a:lnTo>
                  <a:lnTo>
                    <a:pt x="12700" y="702945"/>
                  </a:lnTo>
                  <a:cubicBezTo>
                    <a:pt x="12700" y="787781"/>
                    <a:pt x="81407" y="856488"/>
                    <a:pt x="166243" y="856488"/>
                  </a:cubicBezTo>
                  <a:lnTo>
                    <a:pt x="702945" y="856488"/>
                  </a:lnTo>
                  <a:cubicBezTo>
                    <a:pt x="787781" y="856488"/>
                    <a:pt x="856488" y="787781"/>
                    <a:pt x="856488" y="702945"/>
                  </a:cubicBezTo>
                  <a:lnTo>
                    <a:pt x="856488" y="166243"/>
                  </a:lnTo>
                  <a:lnTo>
                    <a:pt x="862838" y="166243"/>
                  </a:lnTo>
                  <a:lnTo>
                    <a:pt x="856488" y="166243"/>
                  </a:lnTo>
                  <a:cubicBezTo>
                    <a:pt x="856488" y="81407"/>
                    <a:pt x="787654" y="12700"/>
                    <a:pt x="702945" y="12700"/>
                  </a:cubicBezTo>
                  <a:lnTo>
                    <a:pt x="166243" y="12700"/>
                  </a:lnTo>
                  <a:lnTo>
                    <a:pt x="166243" y="6350"/>
                  </a:lnTo>
                  <a:lnTo>
                    <a:pt x="166243" y="12700"/>
                  </a:lnTo>
                  <a:cubicBezTo>
                    <a:pt x="81407" y="12700"/>
                    <a:pt x="12700" y="81407"/>
                    <a:pt x="12700" y="166243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927175" y="7743379"/>
            <a:ext cx="3569196" cy="446038"/>
            <a:chOff x="0" y="0"/>
            <a:chExt cx="4758928" cy="59471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58929" cy="594717"/>
            </a:xfrm>
            <a:custGeom>
              <a:avLst/>
              <a:gdLst/>
              <a:ahLst/>
              <a:cxnLst/>
              <a:rect r="r" b="b" t="t" l="l"/>
              <a:pathLst>
                <a:path h="594717" w="4758929">
                  <a:moveTo>
                    <a:pt x="0" y="0"/>
                  </a:moveTo>
                  <a:lnTo>
                    <a:pt x="4758929" y="0"/>
                  </a:lnTo>
                  <a:lnTo>
                    <a:pt x="4758929" y="594717"/>
                  </a:lnTo>
                  <a:lnTo>
                    <a:pt x="0" y="5947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4758928" cy="6137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Applications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927175" y="8360717"/>
            <a:ext cx="7038380" cy="913805"/>
            <a:chOff x="0" y="0"/>
            <a:chExt cx="9384507" cy="121840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9384507" cy="1218407"/>
            </a:xfrm>
            <a:custGeom>
              <a:avLst/>
              <a:gdLst/>
              <a:ahLst/>
              <a:cxnLst/>
              <a:rect r="r" b="b" t="t" l="l"/>
              <a:pathLst>
                <a:path h="1218407" w="9384507">
                  <a:moveTo>
                    <a:pt x="0" y="0"/>
                  </a:moveTo>
                  <a:lnTo>
                    <a:pt x="9384507" y="0"/>
                  </a:lnTo>
                  <a:lnTo>
                    <a:pt x="9384507" y="1218407"/>
                  </a:lnTo>
                  <a:lnTo>
                    <a:pt x="0" y="1218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0"/>
              <a:ext cx="9384507" cy="13136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Fraud detection, data auditing, anomaly identification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317682" y="7640539"/>
            <a:ext cx="651867" cy="651867"/>
            <a:chOff x="0" y="0"/>
            <a:chExt cx="869157" cy="86915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6350" y="6350"/>
              <a:ext cx="856488" cy="856488"/>
            </a:xfrm>
            <a:custGeom>
              <a:avLst/>
              <a:gdLst/>
              <a:ahLst/>
              <a:cxnLst/>
              <a:rect r="r" b="b" t="t" l="l"/>
              <a:pathLst>
                <a:path h="856488" w="856488">
                  <a:moveTo>
                    <a:pt x="0" y="159893"/>
                  </a:moveTo>
                  <a:cubicBezTo>
                    <a:pt x="0" y="71628"/>
                    <a:pt x="71628" y="0"/>
                    <a:pt x="159893" y="0"/>
                  </a:cubicBezTo>
                  <a:lnTo>
                    <a:pt x="696595" y="0"/>
                  </a:lnTo>
                  <a:cubicBezTo>
                    <a:pt x="784860" y="0"/>
                    <a:pt x="856488" y="71628"/>
                    <a:pt x="856488" y="159893"/>
                  </a:cubicBezTo>
                  <a:lnTo>
                    <a:pt x="856488" y="696595"/>
                  </a:lnTo>
                  <a:cubicBezTo>
                    <a:pt x="856488" y="784860"/>
                    <a:pt x="784860" y="856488"/>
                    <a:pt x="696595" y="856488"/>
                  </a:cubicBezTo>
                  <a:lnTo>
                    <a:pt x="159893" y="856488"/>
                  </a:lnTo>
                  <a:cubicBezTo>
                    <a:pt x="71628" y="856488"/>
                    <a:pt x="0" y="784860"/>
                    <a:pt x="0" y="696595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69188" cy="869188"/>
            </a:xfrm>
            <a:custGeom>
              <a:avLst/>
              <a:gdLst/>
              <a:ahLst/>
              <a:cxnLst/>
              <a:rect r="r" b="b" t="t" l="l"/>
              <a:pathLst>
                <a:path h="869188" w="869188">
                  <a:moveTo>
                    <a:pt x="0" y="166243"/>
                  </a:moveTo>
                  <a:cubicBezTo>
                    <a:pt x="0" y="74422"/>
                    <a:pt x="74422" y="0"/>
                    <a:pt x="166243" y="0"/>
                  </a:cubicBezTo>
                  <a:lnTo>
                    <a:pt x="702945" y="0"/>
                  </a:lnTo>
                  <a:lnTo>
                    <a:pt x="702945" y="6350"/>
                  </a:lnTo>
                  <a:lnTo>
                    <a:pt x="702945" y="0"/>
                  </a:lnTo>
                  <a:lnTo>
                    <a:pt x="702945" y="6350"/>
                  </a:lnTo>
                  <a:lnTo>
                    <a:pt x="702945" y="0"/>
                  </a:lnTo>
                  <a:cubicBezTo>
                    <a:pt x="794766" y="0"/>
                    <a:pt x="869188" y="74422"/>
                    <a:pt x="869188" y="166243"/>
                  </a:cubicBezTo>
                  <a:lnTo>
                    <a:pt x="869188" y="702945"/>
                  </a:lnTo>
                  <a:lnTo>
                    <a:pt x="862838" y="702945"/>
                  </a:lnTo>
                  <a:lnTo>
                    <a:pt x="869188" y="702945"/>
                  </a:lnTo>
                  <a:cubicBezTo>
                    <a:pt x="869188" y="794766"/>
                    <a:pt x="794766" y="869188"/>
                    <a:pt x="702945" y="869188"/>
                  </a:cubicBezTo>
                  <a:lnTo>
                    <a:pt x="702945" y="862838"/>
                  </a:lnTo>
                  <a:lnTo>
                    <a:pt x="702945" y="869188"/>
                  </a:lnTo>
                  <a:lnTo>
                    <a:pt x="166243" y="869188"/>
                  </a:lnTo>
                  <a:lnTo>
                    <a:pt x="166243" y="862838"/>
                  </a:lnTo>
                  <a:lnTo>
                    <a:pt x="166243" y="869188"/>
                  </a:lnTo>
                  <a:cubicBezTo>
                    <a:pt x="74422" y="869188"/>
                    <a:pt x="0" y="794766"/>
                    <a:pt x="0" y="702945"/>
                  </a:cubicBezTo>
                  <a:lnTo>
                    <a:pt x="0" y="166243"/>
                  </a:lnTo>
                  <a:lnTo>
                    <a:pt x="6350" y="166243"/>
                  </a:lnTo>
                  <a:lnTo>
                    <a:pt x="0" y="166243"/>
                  </a:lnTo>
                  <a:moveTo>
                    <a:pt x="12700" y="166243"/>
                  </a:moveTo>
                  <a:lnTo>
                    <a:pt x="12700" y="702945"/>
                  </a:lnTo>
                  <a:lnTo>
                    <a:pt x="6350" y="702945"/>
                  </a:lnTo>
                  <a:lnTo>
                    <a:pt x="12700" y="702945"/>
                  </a:lnTo>
                  <a:cubicBezTo>
                    <a:pt x="12700" y="787781"/>
                    <a:pt x="81407" y="856488"/>
                    <a:pt x="166243" y="856488"/>
                  </a:cubicBezTo>
                  <a:lnTo>
                    <a:pt x="702945" y="856488"/>
                  </a:lnTo>
                  <a:cubicBezTo>
                    <a:pt x="787781" y="856488"/>
                    <a:pt x="856488" y="787781"/>
                    <a:pt x="856488" y="702945"/>
                  </a:cubicBezTo>
                  <a:lnTo>
                    <a:pt x="856488" y="166243"/>
                  </a:lnTo>
                  <a:lnTo>
                    <a:pt x="862838" y="166243"/>
                  </a:lnTo>
                  <a:lnTo>
                    <a:pt x="856488" y="166243"/>
                  </a:lnTo>
                  <a:cubicBezTo>
                    <a:pt x="856488" y="81407"/>
                    <a:pt x="787654" y="12700"/>
                    <a:pt x="702945" y="12700"/>
                  </a:cubicBezTo>
                  <a:lnTo>
                    <a:pt x="166243" y="12700"/>
                  </a:lnTo>
                  <a:lnTo>
                    <a:pt x="166243" y="6350"/>
                  </a:lnTo>
                  <a:lnTo>
                    <a:pt x="166243" y="12700"/>
                  </a:lnTo>
                  <a:cubicBezTo>
                    <a:pt x="81407" y="12700"/>
                    <a:pt x="12700" y="81407"/>
                    <a:pt x="12700" y="166243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10250240" y="7743379"/>
            <a:ext cx="3569196" cy="446038"/>
            <a:chOff x="0" y="0"/>
            <a:chExt cx="4758928" cy="59471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758929" cy="594717"/>
            </a:xfrm>
            <a:custGeom>
              <a:avLst/>
              <a:gdLst/>
              <a:ahLst/>
              <a:cxnLst/>
              <a:rect r="r" b="b" t="t" l="l"/>
              <a:pathLst>
                <a:path h="594717" w="4758929">
                  <a:moveTo>
                    <a:pt x="0" y="0"/>
                  </a:moveTo>
                  <a:lnTo>
                    <a:pt x="4758929" y="0"/>
                  </a:lnTo>
                  <a:lnTo>
                    <a:pt x="4758929" y="594717"/>
                  </a:lnTo>
                  <a:lnTo>
                    <a:pt x="0" y="5947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4758928" cy="6137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Why AQI?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250240" y="8360717"/>
            <a:ext cx="7038380" cy="456903"/>
            <a:chOff x="0" y="0"/>
            <a:chExt cx="9384507" cy="609203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9384507" cy="609203"/>
            </a:xfrm>
            <a:custGeom>
              <a:avLst/>
              <a:gdLst/>
              <a:ahLst/>
              <a:cxnLst/>
              <a:rect r="r" b="b" t="t" l="l"/>
              <a:pathLst>
                <a:path h="609203" w="9384507">
                  <a:moveTo>
                    <a:pt x="0" y="0"/>
                  </a:moveTo>
                  <a:lnTo>
                    <a:pt x="9384507" y="0"/>
                  </a:lnTo>
                  <a:lnTo>
                    <a:pt x="9384507" y="609203"/>
                  </a:lnTo>
                  <a:lnTo>
                    <a:pt x="0" y="60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95250"/>
              <a:ext cx="9384507" cy="7044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Numerical, natural data ideal for Benford’s analysis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79748" y="3061544"/>
            <a:ext cx="7713464" cy="964109"/>
            <a:chOff x="0" y="0"/>
            <a:chExt cx="10284618" cy="12854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84618" cy="1285478"/>
            </a:xfrm>
            <a:custGeom>
              <a:avLst/>
              <a:gdLst/>
              <a:ahLst/>
              <a:cxnLst/>
              <a:rect r="r" b="b" t="t" l="l"/>
              <a:pathLst>
                <a:path h="1285478" w="10284618">
                  <a:moveTo>
                    <a:pt x="0" y="0"/>
                  </a:moveTo>
                  <a:lnTo>
                    <a:pt x="10284618" y="0"/>
                  </a:lnTo>
                  <a:lnTo>
                    <a:pt x="10284618" y="1285478"/>
                  </a:lnTo>
                  <a:lnTo>
                    <a:pt x="0" y="12854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0284618" cy="13140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562"/>
                </a:lnSpc>
              </a:pPr>
              <a:r>
                <a:rPr lang="en-US" sz="6062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Project Objectives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0222" y="4633169"/>
            <a:ext cx="5189487" cy="1156096"/>
            <a:chOff x="0" y="0"/>
            <a:chExt cx="6919317" cy="15414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6893941" cy="1516126"/>
            </a:xfrm>
            <a:custGeom>
              <a:avLst/>
              <a:gdLst/>
              <a:ahLst/>
              <a:cxnLst/>
              <a:rect r="r" b="b" t="t" l="l"/>
              <a:pathLst>
                <a:path h="1516126" w="6893941">
                  <a:moveTo>
                    <a:pt x="0" y="172847"/>
                  </a:moveTo>
                  <a:cubicBezTo>
                    <a:pt x="0" y="77343"/>
                    <a:pt x="78359" y="0"/>
                    <a:pt x="175006" y="0"/>
                  </a:cubicBezTo>
                  <a:lnTo>
                    <a:pt x="6718935" y="0"/>
                  </a:lnTo>
                  <a:cubicBezTo>
                    <a:pt x="6815582" y="0"/>
                    <a:pt x="6893941" y="77343"/>
                    <a:pt x="6893941" y="172847"/>
                  </a:cubicBezTo>
                  <a:lnTo>
                    <a:pt x="6893941" y="1343279"/>
                  </a:lnTo>
                  <a:cubicBezTo>
                    <a:pt x="6893941" y="1438656"/>
                    <a:pt x="6815582" y="1516126"/>
                    <a:pt x="6718935" y="1516126"/>
                  </a:cubicBezTo>
                  <a:lnTo>
                    <a:pt x="175006" y="1516126"/>
                  </a:lnTo>
                  <a:cubicBezTo>
                    <a:pt x="78359" y="1515999"/>
                    <a:pt x="0" y="1438656"/>
                    <a:pt x="0" y="1343279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19341" cy="1541526"/>
            </a:xfrm>
            <a:custGeom>
              <a:avLst/>
              <a:gdLst/>
              <a:ahLst/>
              <a:cxnLst/>
              <a:rect r="r" b="b" t="t" l="l"/>
              <a:pathLst>
                <a:path h="1541526" w="6919341">
                  <a:moveTo>
                    <a:pt x="0" y="185547"/>
                  </a:moveTo>
                  <a:cubicBezTo>
                    <a:pt x="0" y="82931"/>
                    <a:pt x="84201" y="0"/>
                    <a:pt x="187706" y="0"/>
                  </a:cubicBezTo>
                  <a:lnTo>
                    <a:pt x="6731635" y="0"/>
                  </a:lnTo>
                  <a:lnTo>
                    <a:pt x="6731635" y="12700"/>
                  </a:lnTo>
                  <a:lnTo>
                    <a:pt x="6731635" y="0"/>
                  </a:lnTo>
                  <a:cubicBezTo>
                    <a:pt x="6835140" y="0"/>
                    <a:pt x="6919341" y="82931"/>
                    <a:pt x="6919341" y="185547"/>
                  </a:cubicBezTo>
                  <a:lnTo>
                    <a:pt x="6906641" y="185547"/>
                  </a:lnTo>
                  <a:lnTo>
                    <a:pt x="6919341" y="185547"/>
                  </a:lnTo>
                  <a:lnTo>
                    <a:pt x="6919341" y="1355979"/>
                  </a:lnTo>
                  <a:lnTo>
                    <a:pt x="6906641" y="1355979"/>
                  </a:lnTo>
                  <a:lnTo>
                    <a:pt x="6919341" y="1355979"/>
                  </a:lnTo>
                  <a:cubicBezTo>
                    <a:pt x="6919341" y="1458595"/>
                    <a:pt x="6835140" y="1541526"/>
                    <a:pt x="6731635" y="1541526"/>
                  </a:cubicBezTo>
                  <a:lnTo>
                    <a:pt x="6731635" y="1528826"/>
                  </a:lnTo>
                  <a:lnTo>
                    <a:pt x="6731635" y="1541526"/>
                  </a:lnTo>
                  <a:lnTo>
                    <a:pt x="187706" y="1541526"/>
                  </a:lnTo>
                  <a:lnTo>
                    <a:pt x="187706" y="1528826"/>
                  </a:lnTo>
                  <a:lnTo>
                    <a:pt x="187706" y="1541526"/>
                  </a:lnTo>
                  <a:cubicBezTo>
                    <a:pt x="84201" y="1541399"/>
                    <a:pt x="0" y="1458595"/>
                    <a:pt x="0" y="1355979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1355979"/>
                  </a:lnTo>
                  <a:lnTo>
                    <a:pt x="12700" y="1355979"/>
                  </a:lnTo>
                  <a:lnTo>
                    <a:pt x="25400" y="1355979"/>
                  </a:lnTo>
                  <a:cubicBezTo>
                    <a:pt x="25400" y="1444244"/>
                    <a:pt x="97917" y="1516126"/>
                    <a:pt x="187706" y="1516126"/>
                  </a:cubicBezTo>
                  <a:lnTo>
                    <a:pt x="6731635" y="1516126"/>
                  </a:lnTo>
                  <a:cubicBezTo>
                    <a:pt x="6821424" y="1516126"/>
                    <a:pt x="6893941" y="1444244"/>
                    <a:pt x="6893941" y="1355979"/>
                  </a:cubicBezTo>
                  <a:lnTo>
                    <a:pt x="6893941" y="185547"/>
                  </a:lnTo>
                  <a:cubicBezTo>
                    <a:pt x="6893941" y="97282"/>
                    <a:pt x="6821424" y="25400"/>
                    <a:pt x="6731635" y="25400"/>
                  </a:cubicBezTo>
                  <a:lnTo>
                    <a:pt x="187706" y="25400"/>
                  </a:lnTo>
                  <a:lnTo>
                    <a:pt x="187706" y="12700"/>
                  </a:lnTo>
                  <a:lnTo>
                    <a:pt x="187706" y="25400"/>
                  </a:lnTo>
                  <a:cubicBezTo>
                    <a:pt x="97917" y="25400"/>
                    <a:pt x="25400" y="97282"/>
                    <a:pt x="25400" y="185547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07319" y="4970264"/>
            <a:ext cx="3856733" cy="481905"/>
            <a:chOff x="0" y="0"/>
            <a:chExt cx="5142310" cy="6425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42310" cy="642540"/>
            </a:xfrm>
            <a:custGeom>
              <a:avLst/>
              <a:gdLst/>
              <a:ahLst/>
              <a:cxnLst/>
              <a:rect r="r" b="b" t="t" l="l"/>
              <a:pathLst>
                <a:path h="642540" w="514231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5142310" cy="6520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Examine AQI Values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549181" y="4633169"/>
            <a:ext cx="5189487" cy="1156096"/>
            <a:chOff x="0" y="0"/>
            <a:chExt cx="6919317" cy="154146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2700" y="12700"/>
              <a:ext cx="6893941" cy="1516126"/>
            </a:xfrm>
            <a:custGeom>
              <a:avLst/>
              <a:gdLst/>
              <a:ahLst/>
              <a:cxnLst/>
              <a:rect r="r" b="b" t="t" l="l"/>
              <a:pathLst>
                <a:path h="1516126" w="6893941">
                  <a:moveTo>
                    <a:pt x="0" y="172847"/>
                  </a:moveTo>
                  <a:cubicBezTo>
                    <a:pt x="0" y="77343"/>
                    <a:pt x="78359" y="0"/>
                    <a:pt x="175006" y="0"/>
                  </a:cubicBezTo>
                  <a:lnTo>
                    <a:pt x="6718935" y="0"/>
                  </a:lnTo>
                  <a:cubicBezTo>
                    <a:pt x="6815582" y="0"/>
                    <a:pt x="6893941" y="77343"/>
                    <a:pt x="6893941" y="172847"/>
                  </a:cubicBezTo>
                  <a:lnTo>
                    <a:pt x="6893941" y="1343279"/>
                  </a:lnTo>
                  <a:cubicBezTo>
                    <a:pt x="6893941" y="1438656"/>
                    <a:pt x="6815582" y="1516126"/>
                    <a:pt x="6718935" y="1516126"/>
                  </a:cubicBezTo>
                  <a:lnTo>
                    <a:pt x="175006" y="1516126"/>
                  </a:lnTo>
                  <a:cubicBezTo>
                    <a:pt x="78359" y="1515999"/>
                    <a:pt x="0" y="1438656"/>
                    <a:pt x="0" y="1343279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19341" cy="1541526"/>
            </a:xfrm>
            <a:custGeom>
              <a:avLst/>
              <a:gdLst/>
              <a:ahLst/>
              <a:cxnLst/>
              <a:rect r="r" b="b" t="t" l="l"/>
              <a:pathLst>
                <a:path h="1541526" w="6919341">
                  <a:moveTo>
                    <a:pt x="0" y="185547"/>
                  </a:moveTo>
                  <a:cubicBezTo>
                    <a:pt x="0" y="82931"/>
                    <a:pt x="84201" y="0"/>
                    <a:pt x="187706" y="0"/>
                  </a:cubicBezTo>
                  <a:lnTo>
                    <a:pt x="6731635" y="0"/>
                  </a:lnTo>
                  <a:lnTo>
                    <a:pt x="6731635" y="12700"/>
                  </a:lnTo>
                  <a:lnTo>
                    <a:pt x="6731635" y="0"/>
                  </a:lnTo>
                  <a:cubicBezTo>
                    <a:pt x="6835140" y="0"/>
                    <a:pt x="6919341" y="82931"/>
                    <a:pt x="6919341" y="185547"/>
                  </a:cubicBezTo>
                  <a:lnTo>
                    <a:pt x="6906641" y="185547"/>
                  </a:lnTo>
                  <a:lnTo>
                    <a:pt x="6919341" y="185547"/>
                  </a:lnTo>
                  <a:lnTo>
                    <a:pt x="6919341" y="1355979"/>
                  </a:lnTo>
                  <a:lnTo>
                    <a:pt x="6906641" y="1355979"/>
                  </a:lnTo>
                  <a:lnTo>
                    <a:pt x="6919341" y="1355979"/>
                  </a:lnTo>
                  <a:cubicBezTo>
                    <a:pt x="6919341" y="1458595"/>
                    <a:pt x="6835140" y="1541526"/>
                    <a:pt x="6731635" y="1541526"/>
                  </a:cubicBezTo>
                  <a:lnTo>
                    <a:pt x="6731635" y="1528826"/>
                  </a:lnTo>
                  <a:lnTo>
                    <a:pt x="6731635" y="1541526"/>
                  </a:lnTo>
                  <a:lnTo>
                    <a:pt x="187706" y="1541526"/>
                  </a:lnTo>
                  <a:lnTo>
                    <a:pt x="187706" y="1528826"/>
                  </a:lnTo>
                  <a:lnTo>
                    <a:pt x="187706" y="1541526"/>
                  </a:lnTo>
                  <a:cubicBezTo>
                    <a:pt x="84201" y="1541399"/>
                    <a:pt x="0" y="1458595"/>
                    <a:pt x="0" y="1355979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1355979"/>
                  </a:lnTo>
                  <a:lnTo>
                    <a:pt x="12700" y="1355979"/>
                  </a:lnTo>
                  <a:lnTo>
                    <a:pt x="25400" y="1355979"/>
                  </a:lnTo>
                  <a:cubicBezTo>
                    <a:pt x="25400" y="1444244"/>
                    <a:pt x="97917" y="1516126"/>
                    <a:pt x="187706" y="1516126"/>
                  </a:cubicBezTo>
                  <a:lnTo>
                    <a:pt x="6731635" y="1516126"/>
                  </a:lnTo>
                  <a:cubicBezTo>
                    <a:pt x="6821424" y="1516126"/>
                    <a:pt x="6893941" y="1444244"/>
                    <a:pt x="6893941" y="1355979"/>
                  </a:cubicBezTo>
                  <a:lnTo>
                    <a:pt x="6893941" y="185547"/>
                  </a:lnTo>
                  <a:cubicBezTo>
                    <a:pt x="6893941" y="97282"/>
                    <a:pt x="6821424" y="25400"/>
                    <a:pt x="6731635" y="25400"/>
                  </a:cubicBezTo>
                  <a:lnTo>
                    <a:pt x="187706" y="25400"/>
                  </a:lnTo>
                  <a:lnTo>
                    <a:pt x="187706" y="12700"/>
                  </a:lnTo>
                  <a:lnTo>
                    <a:pt x="187706" y="25400"/>
                  </a:lnTo>
                  <a:cubicBezTo>
                    <a:pt x="97917" y="25400"/>
                    <a:pt x="25400" y="97282"/>
                    <a:pt x="25400" y="185547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6886277" y="4970264"/>
            <a:ext cx="3856733" cy="481905"/>
            <a:chOff x="0" y="0"/>
            <a:chExt cx="5142310" cy="6425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142310" cy="642540"/>
            </a:xfrm>
            <a:custGeom>
              <a:avLst/>
              <a:gdLst/>
              <a:ahLst/>
              <a:cxnLst/>
              <a:rect r="r" b="b" t="t" l="l"/>
              <a:pathLst>
                <a:path h="642540" w="514231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5142310" cy="6520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Apply Benford’s Law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028140" y="4633169"/>
            <a:ext cx="5189487" cy="1156096"/>
            <a:chOff x="0" y="0"/>
            <a:chExt cx="6919317" cy="154146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2700" y="12700"/>
              <a:ext cx="6893941" cy="1516126"/>
            </a:xfrm>
            <a:custGeom>
              <a:avLst/>
              <a:gdLst/>
              <a:ahLst/>
              <a:cxnLst/>
              <a:rect r="r" b="b" t="t" l="l"/>
              <a:pathLst>
                <a:path h="1516126" w="6893941">
                  <a:moveTo>
                    <a:pt x="0" y="172847"/>
                  </a:moveTo>
                  <a:cubicBezTo>
                    <a:pt x="0" y="77343"/>
                    <a:pt x="78359" y="0"/>
                    <a:pt x="175006" y="0"/>
                  </a:cubicBezTo>
                  <a:lnTo>
                    <a:pt x="6718935" y="0"/>
                  </a:lnTo>
                  <a:cubicBezTo>
                    <a:pt x="6815582" y="0"/>
                    <a:pt x="6893941" y="77343"/>
                    <a:pt x="6893941" y="172847"/>
                  </a:cubicBezTo>
                  <a:lnTo>
                    <a:pt x="6893941" y="1343279"/>
                  </a:lnTo>
                  <a:cubicBezTo>
                    <a:pt x="6893941" y="1438656"/>
                    <a:pt x="6815582" y="1516126"/>
                    <a:pt x="6718935" y="1516126"/>
                  </a:cubicBezTo>
                  <a:lnTo>
                    <a:pt x="175006" y="1516126"/>
                  </a:lnTo>
                  <a:cubicBezTo>
                    <a:pt x="78359" y="1515999"/>
                    <a:pt x="0" y="1438656"/>
                    <a:pt x="0" y="1343279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919341" cy="1541526"/>
            </a:xfrm>
            <a:custGeom>
              <a:avLst/>
              <a:gdLst/>
              <a:ahLst/>
              <a:cxnLst/>
              <a:rect r="r" b="b" t="t" l="l"/>
              <a:pathLst>
                <a:path h="1541526" w="6919341">
                  <a:moveTo>
                    <a:pt x="0" y="185547"/>
                  </a:moveTo>
                  <a:cubicBezTo>
                    <a:pt x="0" y="82931"/>
                    <a:pt x="84201" y="0"/>
                    <a:pt x="187706" y="0"/>
                  </a:cubicBezTo>
                  <a:lnTo>
                    <a:pt x="6731635" y="0"/>
                  </a:lnTo>
                  <a:lnTo>
                    <a:pt x="6731635" y="12700"/>
                  </a:lnTo>
                  <a:lnTo>
                    <a:pt x="6731635" y="0"/>
                  </a:lnTo>
                  <a:cubicBezTo>
                    <a:pt x="6835140" y="0"/>
                    <a:pt x="6919341" y="82931"/>
                    <a:pt x="6919341" y="185547"/>
                  </a:cubicBezTo>
                  <a:lnTo>
                    <a:pt x="6906641" y="185547"/>
                  </a:lnTo>
                  <a:lnTo>
                    <a:pt x="6919341" y="185547"/>
                  </a:lnTo>
                  <a:lnTo>
                    <a:pt x="6919341" y="1355979"/>
                  </a:lnTo>
                  <a:lnTo>
                    <a:pt x="6906641" y="1355979"/>
                  </a:lnTo>
                  <a:lnTo>
                    <a:pt x="6919341" y="1355979"/>
                  </a:lnTo>
                  <a:cubicBezTo>
                    <a:pt x="6919341" y="1458595"/>
                    <a:pt x="6835140" y="1541526"/>
                    <a:pt x="6731635" y="1541526"/>
                  </a:cubicBezTo>
                  <a:lnTo>
                    <a:pt x="6731635" y="1528826"/>
                  </a:lnTo>
                  <a:lnTo>
                    <a:pt x="6731635" y="1541526"/>
                  </a:lnTo>
                  <a:lnTo>
                    <a:pt x="187706" y="1541526"/>
                  </a:lnTo>
                  <a:lnTo>
                    <a:pt x="187706" y="1528826"/>
                  </a:lnTo>
                  <a:lnTo>
                    <a:pt x="187706" y="1541526"/>
                  </a:lnTo>
                  <a:cubicBezTo>
                    <a:pt x="84201" y="1541399"/>
                    <a:pt x="0" y="1458595"/>
                    <a:pt x="0" y="1355979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1355979"/>
                  </a:lnTo>
                  <a:lnTo>
                    <a:pt x="12700" y="1355979"/>
                  </a:lnTo>
                  <a:lnTo>
                    <a:pt x="25400" y="1355979"/>
                  </a:lnTo>
                  <a:cubicBezTo>
                    <a:pt x="25400" y="1444244"/>
                    <a:pt x="97917" y="1516126"/>
                    <a:pt x="187706" y="1516126"/>
                  </a:cubicBezTo>
                  <a:lnTo>
                    <a:pt x="6731635" y="1516126"/>
                  </a:lnTo>
                  <a:cubicBezTo>
                    <a:pt x="6821424" y="1516126"/>
                    <a:pt x="6893941" y="1444244"/>
                    <a:pt x="6893941" y="1355979"/>
                  </a:cubicBezTo>
                  <a:lnTo>
                    <a:pt x="6893941" y="185547"/>
                  </a:lnTo>
                  <a:cubicBezTo>
                    <a:pt x="6893941" y="97282"/>
                    <a:pt x="6821424" y="25400"/>
                    <a:pt x="6731635" y="25400"/>
                  </a:cubicBezTo>
                  <a:lnTo>
                    <a:pt x="187706" y="25400"/>
                  </a:lnTo>
                  <a:lnTo>
                    <a:pt x="187706" y="12700"/>
                  </a:lnTo>
                  <a:lnTo>
                    <a:pt x="187706" y="25400"/>
                  </a:lnTo>
                  <a:cubicBezTo>
                    <a:pt x="97917" y="25400"/>
                    <a:pt x="25400" y="97282"/>
                    <a:pt x="25400" y="185547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365236" y="4970264"/>
            <a:ext cx="4162574" cy="481905"/>
            <a:chOff x="0" y="0"/>
            <a:chExt cx="5550098" cy="6425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550098" cy="642540"/>
            </a:xfrm>
            <a:custGeom>
              <a:avLst/>
              <a:gdLst/>
              <a:ahLst/>
              <a:cxnLst/>
              <a:rect r="r" b="b" t="t" l="l"/>
              <a:pathLst>
                <a:path h="642540" w="5550098">
                  <a:moveTo>
                    <a:pt x="0" y="0"/>
                  </a:moveTo>
                  <a:lnTo>
                    <a:pt x="5550098" y="0"/>
                  </a:lnTo>
                  <a:lnTo>
                    <a:pt x="5550098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5550098" cy="6520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Detect Inconsistencies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70222" y="6078736"/>
            <a:ext cx="7929116" cy="1156096"/>
            <a:chOff x="0" y="0"/>
            <a:chExt cx="10572155" cy="154146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12700" y="12700"/>
              <a:ext cx="10546715" cy="1516126"/>
            </a:xfrm>
            <a:custGeom>
              <a:avLst/>
              <a:gdLst/>
              <a:ahLst/>
              <a:cxnLst/>
              <a:rect r="r" b="b" t="t" l="l"/>
              <a:pathLst>
                <a:path h="1516126" w="10546715">
                  <a:moveTo>
                    <a:pt x="0" y="172847"/>
                  </a:moveTo>
                  <a:cubicBezTo>
                    <a:pt x="0" y="77343"/>
                    <a:pt x="78486" y="0"/>
                    <a:pt x="175260" y="0"/>
                  </a:cubicBezTo>
                  <a:lnTo>
                    <a:pt x="10371455" y="0"/>
                  </a:lnTo>
                  <a:cubicBezTo>
                    <a:pt x="10468229" y="0"/>
                    <a:pt x="10546715" y="77343"/>
                    <a:pt x="10546715" y="172847"/>
                  </a:cubicBezTo>
                  <a:lnTo>
                    <a:pt x="10546715" y="1343279"/>
                  </a:lnTo>
                  <a:cubicBezTo>
                    <a:pt x="10546715" y="1438656"/>
                    <a:pt x="10468229" y="1516126"/>
                    <a:pt x="10371455" y="1516126"/>
                  </a:cubicBezTo>
                  <a:lnTo>
                    <a:pt x="175260" y="1516126"/>
                  </a:lnTo>
                  <a:cubicBezTo>
                    <a:pt x="78486" y="1516126"/>
                    <a:pt x="0" y="1438783"/>
                    <a:pt x="0" y="1343279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572115" cy="1541526"/>
            </a:xfrm>
            <a:custGeom>
              <a:avLst/>
              <a:gdLst/>
              <a:ahLst/>
              <a:cxnLst/>
              <a:rect r="r" b="b" t="t" l="l"/>
              <a:pathLst>
                <a:path h="1541526" w="10572115">
                  <a:moveTo>
                    <a:pt x="0" y="185547"/>
                  </a:moveTo>
                  <a:cubicBezTo>
                    <a:pt x="0" y="82931"/>
                    <a:pt x="84328" y="0"/>
                    <a:pt x="187960" y="0"/>
                  </a:cubicBezTo>
                  <a:lnTo>
                    <a:pt x="10384155" y="0"/>
                  </a:lnTo>
                  <a:lnTo>
                    <a:pt x="10384155" y="12700"/>
                  </a:lnTo>
                  <a:lnTo>
                    <a:pt x="10384155" y="0"/>
                  </a:lnTo>
                  <a:cubicBezTo>
                    <a:pt x="10487787" y="0"/>
                    <a:pt x="10572115" y="82931"/>
                    <a:pt x="10572115" y="185547"/>
                  </a:cubicBezTo>
                  <a:lnTo>
                    <a:pt x="10559415" y="185547"/>
                  </a:lnTo>
                  <a:lnTo>
                    <a:pt x="10572115" y="185547"/>
                  </a:lnTo>
                  <a:lnTo>
                    <a:pt x="10572115" y="1355979"/>
                  </a:lnTo>
                  <a:lnTo>
                    <a:pt x="10559415" y="1355979"/>
                  </a:lnTo>
                  <a:lnTo>
                    <a:pt x="10572115" y="1355979"/>
                  </a:lnTo>
                  <a:cubicBezTo>
                    <a:pt x="10572115" y="1458595"/>
                    <a:pt x="10487787" y="1541526"/>
                    <a:pt x="10384155" y="1541526"/>
                  </a:cubicBezTo>
                  <a:lnTo>
                    <a:pt x="10384155" y="1528826"/>
                  </a:lnTo>
                  <a:lnTo>
                    <a:pt x="10384155" y="1541526"/>
                  </a:lnTo>
                  <a:lnTo>
                    <a:pt x="187960" y="1541526"/>
                  </a:lnTo>
                  <a:lnTo>
                    <a:pt x="187960" y="1528826"/>
                  </a:lnTo>
                  <a:lnTo>
                    <a:pt x="187960" y="1541526"/>
                  </a:lnTo>
                  <a:cubicBezTo>
                    <a:pt x="84328" y="1541526"/>
                    <a:pt x="0" y="1458595"/>
                    <a:pt x="0" y="1355979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1355979"/>
                  </a:lnTo>
                  <a:lnTo>
                    <a:pt x="12700" y="1355979"/>
                  </a:lnTo>
                  <a:lnTo>
                    <a:pt x="25400" y="1355979"/>
                  </a:lnTo>
                  <a:cubicBezTo>
                    <a:pt x="25400" y="1444244"/>
                    <a:pt x="98044" y="1516126"/>
                    <a:pt x="187960" y="1516126"/>
                  </a:cubicBezTo>
                  <a:lnTo>
                    <a:pt x="10384155" y="1516126"/>
                  </a:lnTo>
                  <a:cubicBezTo>
                    <a:pt x="10474072" y="1516126"/>
                    <a:pt x="10546715" y="1444244"/>
                    <a:pt x="10546715" y="1355979"/>
                  </a:cubicBezTo>
                  <a:lnTo>
                    <a:pt x="10546715" y="185547"/>
                  </a:lnTo>
                  <a:cubicBezTo>
                    <a:pt x="10546715" y="97282"/>
                    <a:pt x="10474072" y="25400"/>
                    <a:pt x="10384155" y="25400"/>
                  </a:cubicBezTo>
                  <a:lnTo>
                    <a:pt x="187960" y="25400"/>
                  </a:lnTo>
                  <a:lnTo>
                    <a:pt x="187960" y="12700"/>
                  </a:lnTo>
                  <a:lnTo>
                    <a:pt x="187960" y="25400"/>
                  </a:lnTo>
                  <a:cubicBezTo>
                    <a:pt x="98044" y="25400"/>
                    <a:pt x="25400" y="97282"/>
                    <a:pt x="25400" y="185547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407319" y="6415831"/>
            <a:ext cx="3856733" cy="481905"/>
            <a:chOff x="0" y="0"/>
            <a:chExt cx="5142310" cy="64254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142310" cy="642540"/>
            </a:xfrm>
            <a:custGeom>
              <a:avLst/>
              <a:gdLst/>
              <a:ahLst/>
              <a:cxnLst/>
              <a:rect r="r" b="b" t="t" l="l"/>
              <a:pathLst>
                <a:path h="642540" w="514231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5142310" cy="6520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Identify Deviations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288810" y="6078736"/>
            <a:ext cx="7929116" cy="1156096"/>
            <a:chOff x="0" y="0"/>
            <a:chExt cx="10572155" cy="154146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12700" y="12700"/>
              <a:ext cx="10546715" cy="1516126"/>
            </a:xfrm>
            <a:custGeom>
              <a:avLst/>
              <a:gdLst/>
              <a:ahLst/>
              <a:cxnLst/>
              <a:rect r="r" b="b" t="t" l="l"/>
              <a:pathLst>
                <a:path h="1516126" w="10546715">
                  <a:moveTo>
                    <a:pt x="0" y="172847"/>
                  </a:moveTo>
                  <a:cubicBezTo>
                    <a:pt x="0" y="77343"/>
                    <a:pt x="78486" y="0"/>
                    <a:pt x="175260" y="0"/>
                  </a:cubicBezTo>
                  <a:lnTo>
                    <a:pt x="10371455" y="0"/>
                  </a:lnTo>
                  <a:cubicBezTo>
                    <a:pt x="10468229" y="0"/>
                    <a:pt x="10546715" y="77343"/>
                    <a:pt x="10546715" y="172847"/>
                  </a:cubicBezTo>
                  <a:lnTo>
                    <a:pt x="10546715" y="1343279"/>
                  </a:lnTo>
                  <a:cubicBezTo>
                    <a:pt x="10546715" y="1438656"/>
                    <a:pt x="10468229" y="1516126"/>
                    <a:pt x="10371455" y="1516126"/>
                  </a:cubicBezTo>
                  <a:lnTo>
                    <a:pt x="175260" y="1516126"/>
                  </a:lnTo>
                  <a:cubicBezTo>
                    <a:pt x="78486" y="1516126"/>
                    <a:pt x="0" y="1438783"/>
                    <a:pt x="0" y="1343279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572115" cy="1541526"/>
            </a:xfrm>
            <a:custGeom>
              <a:avLst/>
              <a:gdLst/>
              <a:ahLst/>
              <a:cxnLst/>
              <a:rect r="r" b="b" t="t" l="l"/>
              <a:pathLst>
                <a:path h="1541526" w="10572115">
                  <a:moveTo>
                    <a:pt x="0" y="185547"/>
                  </a:moveTo>
                  <a:cubicBezTo>
                    <a:pt x="0" y="82931"/>
                    <a:pt x="84328" y="0"/>
                    <a:pt x="187960" y="0"/>
                  </a:cubicBezTo>
                  <a:lnTo>
                    <a:pt x="10384155" y="0"/>
                  </a:lnTo>
                  <a:lnTo>
                    <a:pt x="10384155" y="12700"/>
                  </a:lnTo>
                  <a:lnTo>
                    <a:pt x="10384155" y="0"/>
                  </a:lnTo>
                  <a:cubicBezTo>
                    <a:pt x="10487787" y="0"/>
                    <a:pt x="10572115" y="82931"/>
                    <a:pt x="10572115" y="185547"/>
                  </a:cubicBezTo>
                  <a:lnTo>
                    <a:pt x="10559415" y="185547"/>
                  </a:lnTo>
                  <a:lnTo>
                    <a:pt x="10572115" y="185547"/>
                  </a:lnTo>
                  <a:lnTo>
                    <a:pt x="10572115" y="1355979"/>
                  </a:lnTo>
                  <a:lnTo>
                    <a:pt x="10559415" y="1355979"/>
                  </a:lnTo>
                  <a:lnTo>
                    <a:pt x="10572115" y="1355979"/>
                  </a:lnTo>
                  <a:cubicBezTo>
                    <a:pt x="10572115" y="1458595"/>
                    <a:pt x="10487787" y="1541526"/>
                    <a:pt x="10384155" y="1541526"/>
                  </a:cubicBezTo>
                  <a:lnTo>
                    <a:pt x="10384155" y="1528826"/>
                  </a:lnTo>
                  <a:lnTo>
                    <a:pt x="10384155" y="1541526"/>
                  </a:lnTo>
                  <a:lnTo>
                    <a:pt x="187960" y="1541526"/>
                  </a:lnTo>
                  <a:lnTo>
                    <a:pt x="187960" y="1528826"/>
                  </a:lnTo>
                  <a:lnTo>
                    <a:pt x="187960" y="1541526"/>
                  </a:lnTo>
                  <a:cubicBezTo>
                    <a:pt x="84328" y="1541526"/>
                    <a:pt x="0" y="1458595"/>
                    <a:pt x="0" y="1355979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1355979"/>
                  </a:lnTo>
                  <a:lnTo>
                    <a:pt x="12700" y="1355979"/>
                  </a:lnTo>
                  <a:lnTo>
                    <a:pt x="25400" y="1355979"/>
                  </a:lnTo>
                  <a:cubicBezTo>
                    <a:pt x="25400" y="1444244"/>
                    <a:pt x="98044" y="1516126"/>
                    <a:pt x="187960" y="1516126"/>
                  </a:cubicBezTo>
                  <a:lnTo>
                    <a:pt x="10384155" y="1516126"/>
                  </a:lnTo>
                  <a:cubicBezTo>
                    <a:pt x="10474072" y="1516126"/>
                    <a:pt x="10546715" y="1444244"/>
                    <a:pt x="10546715" y="1355979"/>
                  </a:cubicBezTo>
                  <a:lnTo>
                    <a:pt x="10546715" y="185547"/>
                  </a:lnTo>
                  <a:cubicBezTo>
                    <a:pt x="10546715" y="97282"/>
                    <a:pt x="10474072" y="25400"/>
                    <a:pt x="10384155" y="25400"/>
                  </a:cubicBezTo>
                  <a:lnTo>
                    <a:pt x="187960" y="25400"/>
                  </a:lnTo>
                  <a:lnTo>
                    <a:pt x="187960" y="12700"/>
                  </a:lnTo>
                  <a:lnTo>
                    <a:pt x="187960" y="25400"/>
                  </a:lnTo>
                  <a:cubicBezTo>
                    <a:pt x="98044" y="25400"/>
                    <a:pt x="25400" y="97282"/>
                    <a:pt x="25400" y="185547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9625905" y="6415831"/>
            <a:ext cx="4250829" cy="481905"/>
            <a:chOff x="0" y="0"/>
            <a:chExt cx="5667772" cy="6425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667772" cy="642540"/>
            </a:xfrm>
            <a:custGeom>
              <a:avLst/>
              <a:gdLst/>
              <a:ahLst/>
              <a:cxnLst/>
              <a:rect r="r" b="b" t="t" l="l"/>
              <a:pathLst>
                <a:path h="642540" w="5667772">
                  <a:moveTo>
                    <a:pt x="0" y="0"/>
                  </a:moveTo>
                  <a:lnTo>
                    <a:pt x="5667772" y="0"/>
                  </a:lnTo>
                  <a:lnTo>
                    <a:pt x="5667772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9525"/>
              <a:ext cx="5667772" cy="6520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Promote Transparency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79748" y="1796654"/>
            <a:ext cx="11826925" cy="964109"/>
            <a:chOff x="0" y="0"/>
            <a:chExt cx="15769233" cy="12854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769233" cy="1285478"/>
            </a:xfrm>
            <a:custGeom>
              <a:avLst/>
              <a:gdLst/>
              <a:ahLst/>
              <a:cxnLst/>
              <a:rect r="r" b="b" t="t" l="l"/>
              <a:pathLst>
                <a:path h="1285478" w="15769233">
                  <a:moveTo>
                    <a:pt x="0" y="0"/>
                  </a:moveTo>
                  <a:lnTo>
                    <a:pt x="15769233" y="0"/>
                  </a:lnTo>
                  <a:lnTo>
                    <a:pt x="15769233" y="1285478"/>
                  </a:lnTo>
                  <a:lnTo>
                    <a:pt x="0" y="12854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5769233" cy="13140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562"/>
                </a:lnSpc>
              </a:pPr>
              <a:r>
                <a:rPr lang="en-US" sz="6062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Data Collection &amp; Preprocessing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9748" y="3531989"/>
            <a:ext cx="3856733" cy="481905"/>
            <a:chOff x="0" y="0"/>
            <a:chExt cx="5142310" cy="6425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42310" cy="642540"/>
            </a:xfrm>
            <a:custGeom>
              <a:avLst/>
              <a:gdLst/>
              <a:ahLst/>
              <a:cxnLst/>
              <a:rect r="r" b="b" t="t" l="l"/>
              <a:pathLst>
                <a:path h="642540" w="514231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5142310" cy="6520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Data Source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79748" y="4322415"/>
            <a:ext cx="7687866" cy="493514"/>
            <a:chOff x="0" y="0"/>
            <a:chExt cx="10250488" cy="6580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250488" cy="658018"/>
            </a:xfrm>
            <a:custGeom>
              <a:avLst/>
              <a:gdLst/>
              <a:ahLst/>
              <a:cxnLst/>
              <a:rect r="r" b="b" t="t" l="l"/>
              <a:pathLst>
                <a:path h="658018" w="10250488">
                  <a:moveTo>
                    <a:pt x="0" y="0"/>
                  </a:moveTo>
                  <a:lnTo>
                    <a:pt x="10250488" y="0"/>
                  </a:lnTo>
                  <a:lnTo>
                    <a:pt x="10250488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10250488" cy="7532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Open Government Data (India), CPCB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79748" y="5124450"/>
            <a:ext cx="3856733" cy="481905"/>
            <a:chOff x="0" y="0"/>
            <a:chExt cx="5142310" cy="6425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142310" cy="642540"/>
            </a:xfrm>
            <a:custGeom>
              <a:avLst/>
              <a:gdLst/>
              <a:ahLst/>
              <a:cxnLst/>
              <a:rect r="r" b="b" t="t" l="l"/>
              <a:pathLst>
                <a:path h="642540" w="514231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5142310" cy="6520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Dataset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79748" y="5914876"/>
            <a:ext cx="7687866" cy="493514"/>
            <a:chOff x="0" y="0"/>
            <a:chExt cx="10250488" cy="65801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250488" cy="658018"/>
            </a:xfrm>
            <a:custGeom>
              <a:avLst/>
              <a:gdLst/>
              <a:ahLst/>
              <a:cxnLst/>
              <a:rect r="r" b="b" t="t" l="l"/>
              <a:pathLst>
                <a:path h="658018" w="10250488">
                  <a:moveTo>
                    <a:pt x="0" y="0"/>
                  </a:moveTo>
                  <a:lnTo>
                    <a:pt x="10250488" y="0"/>
                  </a:lnTo>
                  <a:lnTo>
                    <a:pt x="10250488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10250488" cy="7532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Daily AQI values for Indian cities over time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29911" y="3531989"/>
            <a:ext cx="3856732" cy="481905"/>
            <a:chOff x="0" y="0"/>
            <a:chExt cx="5142310" cy="6425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142310" cy="642540"/>
            </a:xfrm>
            <a:custGeom>
              <a:avLst/>
              <a:gdLst/>
              <a:ahLst/>
              <a:cxnLst/>
              <a:rect r="r" b="b" t="t" l="l"/>
              <a:pathLst>
                <a:path h="642540" w="514231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5142310" cy="6520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Preprocessing Steps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29911" y="4322415"/>
            <a:ext cx="7687866" cy="493514"/>
            <a:chOff x="0" y="0"/>
            <a:chExt cx="10250488" cy="65801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250488" cy="658018"/>
            </a:xfrm>
            <a:custGeom>
              <a:avLst/>
              <a:gdLst/>
              <a:ahLst/>
              <a:cxnLst/>
              <a:rect r="r" b="b" t="t" l="l"/>
              <a:pathLst>
                <a:path h="658018" w="10250488">
                  <a:moveTo>
                    <a:pt x="0" y="0"/>
                  </a:moveTo>
                  <a:lnTo>
                    <a:pt x="10250488" y="0"/>
                  </a:lnTo>
                  <a:lnTo>
                    <a:pt x="10250488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0"/>
              <a:ext cx="10250488" cy="7532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58180" indent="-179090" lvl="1">
                <a:lnSpc>
                  <a:spcPts val="3875"/>
                </a:lnSpc>
                <a:buFont typeface="Arial"/>
                <a:buChar char="•"/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Removed missing and duplicates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529911" y="4923830"/>
            <a:ext cx="7687866" cy="493514"/>
            <a:chOff x="0" y="0"/>
            <a:chExt cx="10250488" cy="65801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250488" cy="658018"/>
            </a:xfrm>
            <a:custGeom>
              <a:avLst/>
              <a:gdLst/>
              <a:ahLst/>
              <a:cxnLst/>
              <a:rect r="r" b="b" t="t" l="l"/>
              <a:pathLst>
                <a:path h="658018" w="10250488">
                  <a:moveTo>
                    <a:pt x="0" y="0"/>
                  </a:moveTo>
                  <a:lnTo>
                    <a:pt x="10250488" y="0"/>
                  </a:lnTo>
                  <a:lnTo>
                    <a:pt x="10250488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0"/>
              <a:ext cx="10250488" cy="7532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58180" indent="-179090" lvl="1">
                <a:lnSpc>
                  <a:spcPts val="3875"/>
                </a:lnSpc>
                <a:buFont typeface="Arial"/>
                <a:buChar char="•"/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Extracted first digits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529911" y="5525244"/>
            <a:ext cx="7687866" cy="493514"/>
            <a:chOff x="0" y="0"/>
            <a:chExt cx="10250488" cy="65801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250488" cy="658018"/>
            </a:xfrm>
            <a:custGeom>
              <a:avLst/>
              <a:gdLst/>
              <a:ahLst/>
              <a:cxnLst/>
              <a:rect r="r" b="b" t="t" l="l"/>
              <a:pathLst>
                <a:path h="658018" w="10250488">
                  <a:moveTo>
                    <a:pt x="0" y="0"/>
                  </a:moveTo>
                  <a:lnTo>
                    <a:pt x="10250488" y="0"/>
                  </a:lnTo>
                  <a:lnTo>
                    <a:pt x="10250488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0"/>
              <a:ext cx="10250488" cy="7532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58180" indent="-179090" lvl="1">
                <a:lnSpc>
                  <a:spcPts val="3875"/>
                </a:lnSpc>
                <a:buFont typeface="Arial"/>
                <a:buChar char="•"/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Counted digit frequencies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529911" y="6126659"/>
            <a:ext cx="7687866" cy="493514"/>
            <a:chOff x="0" y="0"/>
            <a:chExt cx="10250488" cy="65801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250488" cy="658018"/>
            </a:xfrm>
            <a:custGeom>
              <a:avLst/>
              <a:gdLst/>
              <a:ahLst/>
              <a:cxnLst/>
              <a:rect r="r" b="b" t="t" l="l"/>
              <a:pathLst>
                <a:path h="658018" w="10250488">
                  <a:moveTo>
                    <a:pt x="0" y="0"/>
                  </a:moveTo>
                  <a:lnTo>
                    <a:pt x="10250488" y="0"/>
                  </a:lnTo>
                  <a:lnTo>
                    <a:pt x="10250488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0"/>
              <a:ext cx="10250488" cy="7532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58180" indent="-179090" lvl="1">
                <a:lnSpc>
                  <a:spcPts val="3875"/>
                </a:lnSpc>
                <a:buFont typeface="Arial"/>
                <a:buChar char="•"/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Normalized data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529911" y="6928694"/>
            <a:ext cx="3856732" cy="481905"/>
            <a:chOff x="0" y="0"/>
            <a:chExt cx="5142310" cy="6425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142310" cy="642540"/>
            </a:xfrm>
            <a:custGeom>
              <a:avLst/>
              <a:gdLst/>
              <a:ahLst/>
              <a:cxnLst/>
              <a:rect r="r" b="b" t="t" l="l"/>
              <a:pathLst>
                <a:path h="642540" w="514231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9525"/>
              <a:ext cx="5142310" cy="6520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Tools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529911" y="7719120"/>
            <a:ext cx="7687866" cy="493514"/>
            <a:chOff x="0" y="0"/>
            <a:chExt cx="10250488" cy="65801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0250488" cy="658018"/>
            </a:xfrm>
            <a:custGeom>
              <a:avLst/>
              <a:gdLst/>
              <a:ahLst/>
              <a:cxnLst/>
              <a:rect r="r" b="b" t="t" l="l"/>
              <a:pathLst>
                <a:path h="658018" w="10250488">
                  <a:moveTo>
                    <a:pt x="0" y="0"/>
                  </a:moveTo>
                  <a:lnTo>
                    <a:pt x="10250488" y="0"/>
                  </a:lnTo>
                  <a:lnTo>
                    <a:pt x="10250488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95250"/>
              <a:ext cx="10250488" cy="7532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Python, Pandas, NumPy, Matplotlib, Seaborn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345132" y="1178570"/>
            <a:ext cx="6167586" cy="7929860"/>
          </a:xfrm>
          <a:custGeom>
            <a:avLst/>
            <a:gdLst/>
            <a:ahLst/>
            <a:cxnLst/>
            <a:rect r="r" b="b" t="t" l="l"/>
            <a:pathLst>
              <a:path h="7929860" w="6167586">
                <a:moveTo>
                  <a:pt x="0" y="0"/>
                </a:moveTo>
                <a:lnTo>
                  <a:pt x="6167587" y="0"/>
                </a:lnTo>
                <a:lnTo>
                  <a:pt x="6167587" y="7929860"/>
                </a:lnTo>
                <a:lnTo>
                  <a:pt x="0" y="7929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24490" y="759619"/>
            <a:ext cx="9497020" cy="1725811"/>
            <a:chOff x="0" y="0"/>
            <a:chExt cx="12662693" cy="23010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662693" cy="2301082"/>
            </a:xfrm>
            <a:custGeom>
              <a:avLst/>
              <a:gdLst/>
              <a:ahLst/>
              <a:cxnLst/>
              <a:rect r="r" b="b" t="t" l="l"/>
              <a:pathLst>
                <a:path h="2301082" w="12662693">
                  <a:moveTo>
                    <a:pt x="0" y="0"/>
                  </a:moveTo>
                  <a:lnTo>
                    <a:pt x="12662693" y="0"/>
                  </a:lnTo>
                  <a:lnTo>
                    <a:pt x="12662693" y="2301082"/>
                  </a:lnTo>
                  <a:lnTo>
                    <a:pt x="0" y="23010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662693" cy="23391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49"/>
                </a:lnSpc>
              </a:pPr>
              <a:r>
                <a:rPr lang="en-US" sz="5374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Understanding Benford’s Law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7824490" y="2899619"/>
            <a:ext cx="1380679" cy="1656904"/>
          </a:xfrm>
          <a:custGeom>
            <a:avLst/>
            <a:gdLst/>
            <a:ahLst/>
            <a:cxnLst/>
            <a:rect r="r" b="b" t="t" l="l"/>
            <a:pathLst>
              <a:path h="1656904" w="1380679">
                <a:moveTo>
                  <a:pt x="0" y="0"/>
                </a:moveTo>
                <a:lnTo>
                  <a:pt x="1380679" y="0"/>
                </a:lnTo>
                <a:lnTo>
                  <a:pt x="1380679" y="1656903"/>
                </a:lnTo>
                <a:lnTo>
                  <a:pt x="0" y="16569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" t="0" r="-2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619358" y="3175695"/>
            <a:ext cx="3451920" cy="431304"/>
            <a:chOff x="0" y="0"/>
            <a:chExt cx="4602560" cy="5750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02560" cy="575072"/>
            </a:xfrm>
            <a:custGeom>
              <a:avLst/>
              <a:gdLst/>
              <a:ahLst/>
              <a:cxnLst/>
              <a:rect r="r" b="b" t="t" l="l"/>
              <a:pathLst>
                <a:path h="575072" w="4602560">
                  <a:moveTo>
                    <a:pt x="0" y="0"/>
                  </a:moveTo>
                  <a:lnTo>
                    <a:pt x="4602560" y="0"/>
                  </a:lnTo>
                  <a:lnTo>
                    <a:pt x="4602560" y="575072"/>
                  </a:lnTo>
                  <a:lnTo>
                    <a:pt x="0" y="575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4602560" cy="5845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Formula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619358" y="3772644"/>
            <a:ext cx="7702154" cy="441871"/>
            <a:chOff x="0" y="0"/>
            <a:chExt cx="10269538" cy="58916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269538" cy="589162"/>
            </a:xfrm>
            <a:custGeom>
              <a:avLst/>
              <a:gdLst/>
              <a:ahLst/>
              <a:cxnLst/>
              <a:rect r="r" b="b" t="t" l="l"/>
              <a:pathLst>
                <a:path h="589162" w="10269538">
                  <a:moveTo>
                    <a:pt x="0" y="0"/>
                  </a:moveTo>
                  <a:lnTo>
                    <a:pt x="10269538" y="0"/>
                  </a:lnTo>
                  <a:lnTo>
                    <a:pt x="10269538" y="589162"/>
                  </a:lnTo>
                  <a:lnTo>
                    <a:pt x="0" y="5891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10269538" cy="6844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P(d) = log₁₀(1 + 1/d)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7824490" y="4556522"/>
            <a:ext cx="1380679" cy="1656904"/>
          </a:xfrm>
          <a:custGeom>
            <a:avLst/>
            <a:gdLst/>
            <a:ahLst/>
            <a:cxnLst/>
            <a:rect r="r" b="b" t="t" l="l"/>
            <a:pathLst>
              <a:path h="1656904" w="1380679">
                <a:moveTo>
                  <a:pt x="0" y="0"/>
                </a:moveTo>
                <a:lnTo>
                  <a:pt x="1380679" y="0"/>
                </a:lnTo>
                <a:lnTo>
                  <a:pt x="1380679" y="1656904"/>
                </a:lnTo>
                <a:lnTo>
                  <a:pt x="0" y="16569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" t="0" r="-2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619358" y="4832597"/>
            <a:ext cx="3451920" cy="431304"/>
            <a:chOff x="0" y="0"/>
            <a:chExt cx="4602560" cy="57507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02560" cy="575072"/>
            </a:xfrm>
            <a:custGeom>
              <a:avLst/>
              <a:gdLst/>
              <a:ahLst/>
              <a:cxnLst/>
              <a:rect r="r" b="b" t="t" l="l"/>
              <a:pathLst>
                <a:path h="575072" w="4602560">
                  <a:moveTo>
                    <a:pt x="0" y="0"/>
                  </a:moveTo>
                  <a:lnTo>
                    <a:pt x="4602560" y="0"/>
                  </a:lnTo>
                  <a:lnTo>
                    <a:pt x="4602560" y="575072"/>
                  </a:lnTo>
                  <a:lnTo>
                    <a:pt x="0" y="575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4602560" cy="5845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Expected %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619358" y="5429547"/>
            <a:ext cx="7702154" cy="441871"/>
            <a:chOff x="0" y="0"/>
            <a:chExt cx="10269538" cy="58916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269538" cy="589162"/>
            </a:xfrm>
            <a:custGeom>
              <a:avLst/>
              <a:gdLst/>
              <a:ahLst/>
              <a:cxnLst/>
              <a:rect r="r" b="b" t="t" l="l"/>
              <a:pathLst>
                <a:path h="589162" w="10269538">
                  <a:moveTo>
                    <a:pt x="0" y="0"/>
                  </a:moveTo>
                  <a:lnTo>
                    <a:pt x="10269538" y="0"/>
                  </a:lnTo>
                  <a:lnTo>
                    <a:pt x="10269538" y="589162"/>
                  </a:lnTo>
                  <a:lnTo>
                    <a:pt x="0" y="5891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0"/>
              <a:ext cx="10269538" cy="6844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1: 30.1%, 2: 17.6%, ..., 9: 4.6%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7824490" y="6213425"/>
            <a:ext cx="1380679" cy="1656904"/>
          </a:xfrm>
          <a:custGeom>
            <a:avLst/>
            <a:gdLst/>
            <a:ahLst/>
            <a:cxnLst/>
            <a:rect r="r" b="b" t="t" l="l"/>
            <a:pathLst>
              <a:path h="1656904" w="1380679">
                <a:moveTo>
                  <a:pt x="0" y="0"/>
                </a:moveTo>
                <a:lnTo>
                  <a:pt x="1380679" y="0"/>
                </a:lnTo>
                <a:lnTo>
                  <a:pt x="1380679" y="1656904"/>
                </a:lnTo>
                <a:lnTo>
                  <a:pt x="0" y="16569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" t="0" r="-2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9619358" y="6489501"/>
            <a:ext cx="3451920" cy="431304"/>
            <a:chOff x="0" y="0"/>
            <a:chExt cx="4602560" cy="57507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602560" cy="575072"/>
            </a:xfrm>
            <a:custGeom>
              <a:avLst/>
              <a:gdLst/>
              <a:ahLst/>
              <a:cxnLst/>
              <a:rect r="r" b="b" t="t" l="l"/>
              <a:pathLst>
                <a:path h="575072" w="4602560">
                  <a:moveTo>
                    <a:pt x="0" y="0"/>
                  </a:moveTo>
                  <a:lnTo>
                    <a:pt x="4602560" y="0"/>
                  </a:lnTo>
                  <a:lnTo>
                    <a:pt x="4602560" y="575072"/>
                  </a:lnTo>
                  <a:lnTo>
                    <a:pt x="0" y="575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"/>
              <a:ext cx="4602560" cy="5845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Key Insight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619358" y="7086451"/>
            <a:ext cx="7702154" cy="441871"/>
            <a:chOff x="0" y="0"/>
            <a:chExt cx="10269538" cy="58916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269538" cy="589162"/>
            </a:xfrm>
            <a:custGeom>
              <a:avLst/>
              <a:gdLst/>
              <a:ahLst/>
              <a:cxnLst/>
              <a:rect r="r" b="b" t="t" l="l"/>
              <a:pathLst>
                <a:path h="589162" w="10269538">
                  <a:moveTo>
                    <a:pt x="0" y="0"/>
                  </a:moveTo>
                  <a:lnTo>
                    <a:pt x="10269538" y="0"/>
                  </a:lnTo>
                  <a:lnTo>
                    <a:pt x="10269538" y="589162"/>
                  </a:lnTo>
                  <a:lnTo>
                    <a:pt x="0" y="5891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0"/>
              <a:ext cx="10269538" cy="6844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Distribution is logarithmic, not uniform</a:t>
              </a:r>
            </a:p>
          </p:txBody>
        </p:sp>
      </p:grpSp>
      <p:sp>
        <p:nvSpPr>
          <p:cNvPr name="Freeform 31" id="31" descr="preencoded.png"/>
          <p:cNvSpPr/>
          <p:nvPr/>
        </p:nvSpPr>
        <p:spPr>
          <a:xfrm flipH="false" flipV="false" rot="0">
            <a:off x="7824490" y="7870329"/>
            <a:ext cx="1380679" cy="1656904"/>
          </a:xfrm>
          <a:custGeom>
            <a:avLst/>
            <a:gdLst/>
            <a:ahLst/>
            <a:cxnLst/>
            <a:rect r="r" b="b" t="t" l="l"/>
            <a:pathLst>
              <a:path h="1656904" w="1380679">
                <a:moveTo>
                  <a:pt x="0" y="0"/>
                </a:moveTo>
                <a:lnTo>
                  <a:pt x="1380679" y="0"/>
                </a:lnTo>
                <a:lnTo>
                  <a:pt x="1380679" y="1656903"/>
                </a:lnTo>
                <a:lnTo>
                  <a:pt x="0" y="16569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" t="0" r="-2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9619358" y="8146405"/>
            <a:ext cx="3451920" cy="431304"/>
            <a:chOff x="0" y="0"/>
            <a:chExt cx="4602560" cy="57507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602560" cy="575072"/>
            </a:xfrm>
            <a:custGeom>
              <a:avLst/>
              <a:gdLst/>
              <a:ahLst/>
              <a:cxnLst/>
              <a:rect r="r" b="b" t="t" l="l"/>
              <a:pathLst>
                <a:path h="575072" w="4602560">
                  <a:moveTo>
                    <a:pt x="0" y="0"/>
                  </a:moveTo>
                  <a:lnTo>
                    <a:pt x="4602560" y="0"/>
                  </a:lnTo>
                  <a:lnTo>
                    <a:pt x="4602560" y="575072"/>
                  </a:lnTo>
                  <a:lnTo>
                    <a:pt x="0" y="575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"/>
              <a:ext cx="4602560" cy="5845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Use Cases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619358" y="8743355"/>
            <a:ext cx="7702154" cy="441871"/>
            <a:chOff x="0" y="0"/>
            <a:chExt cx="10269538" cy="58916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269538" cy="589162"/>
            </a:xfrm>
            <a:custGeom>
              <a:avLst/>
              <a:gdLst/>
              <a:ahLst/>
              <a:cxnLst/>
              <a:rect r="r" b="b" t="t" l="l"/>
              <a:pathLst>
                <a:path h="589162" w="10269538">
                  <a:moveTo>
                    <a:pt x="0" y="0"/>
                  </a:moveTo>
                  <a:lnTo>
                    <a:pt x="10269538" y="0"/>
                  </a:lnTo>
                  <a:lnTo>
                    <a:pt x="10269538" y="589162"/>
                  </a:lnTo>
                  <a:lnTo>
                    <a:pt x="0" y="5891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95250"/>
              <a:ext cx="10269538" cy="6844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Finance, population, scientific data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79748" y="971699"/>
            <a:ext cx="8611641" cy="964109"/>
            <a:chOff x="0" y="0"/>
            <a:chExt cx="11482188" cy="12854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482188" cy="1285478"/>
            </a:xfrm>
            <a:custGeom>
              <a:avLst/>
              <a:gdLst/>
              <a:ahLst/>
              <a:cxnLst/>
              <a:rect r="r" b="b" t="t" l="l"/>
              <a:pathLst>
                <a:path h="1285478" w="11482188">
                  <a:moveTo>
                    <a:pt x="0" y="0"/>
                  </a:moveTo>
                  <a:lnTo>
                    <a:pt x="11482188" y="0"/>
                  </a:lnTo>
                  <a:lnTo>
                    <a:pt x="11482188" y="1285478"/>
                  </a:lnTo>
                  <a:lnTo>
                    <a:pt x="0" y="12854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1482188" cy="13140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562"/>
                </a:lnSpc>
              </a:pPr>
              <a:r>
                <a:rPr lang="en-US" sz="6062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AQI First Digit Analysis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70222" y="2388989"/>
            <a:ext cx="713185" cy="713185"/>
            <a:chOff x="0" y="0"/>
            <a:chExt cx="950913" cy="9509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925576" cy="925576"/>
            </a:xfrm>
            <a:custGeom>
              <a:avLst/>
              <a:gdLst/>
              <a:ahLst/>
              <a:cxnLst/>
              <a:rect r="r" b="b" t="t" l="l"/>
              <a:pathLst>
                <a:path h="925576" w="925576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729" y="0"/>
                  </a:lnTo>
                  <a:cubicBezTo>
                    <a:pt x="848106" y="0"/>
                    <a:pt x="925576" y="77343"/>
                    <a:pt x="925576" y="172847"/>
                  </a:cubicBezTo>
                  <a:lnTo>
                    <a:pt x="925576" y="752729"/>
                  </a:lnTo>
                  <a:cubicBezTo>
                    <a:pt x="925576" y="848106"/>
                    <a:pt x="848233" y="925576"/>
                    <a:pt x="752729" y="925576"/>
                  </a:cubicBezTo>
                  <a:lnTo>
                    <a:pt x="172847" y="925576"/>
                  </a:lnTo>
                  <a:cubicBezTo>
                    <a:pt x="77343" y="925576"/>
                    <a:pt x="0" y="848106"/>
                    <a:pt x="0" y="752729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50976" cy="950976"/>
            </a:xfrm>
            <a:custGeom>
              <a:avLst/>
              <a:gdLst/>
              <a:ahLst/>
              <a:cxnLst/>
              <a:rect r="r" b="b" t="t" l="l"/>
              <a:pathLst>
                <a:path h="950976" w="950976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429" y="0"/>
                  </a:lnTo>
                  <a:lnTo>
                    <a:pt x="765429" y="12700"/>
                  </a:lnTo>
                  <a:lnTo>
                    <a:pt x="765429" y="0"/>
                  </a:lnTo>
                  <a:lnTo>
                    <a:pt x="765429" y="12700"/>
                  </a:lnTo>
                  <a:lnTo>
                    <a:pt x="765429" y="0"/>
                  </a:lnTo>
                  <a:cubicBezTo>
                    <a:pt x="867918" y="0"/>
                    <a:pt x="950976" y="83058"/>
                    <a:pt x="950976" y="185547"/>
                  </a:cubicBezTo>
                  <a:lnTo>
                    <a:pt x="950976" y="765429"/>
                  </a:lnTo>
                  <a:lnTo>
                    <a:pt x="938276" y="765429"/>
                  </a:lnTo>
                  <a:lnTo>
                    <a:pt x="950976" y="765429"/>
                  </a:lnTo>
                  <a:cubicBezTo>
                    <a:pt x="950976" y="867918"/>
                    <a:pt x="867918" y="950976"/>
                    <a:pt x="765429" y="950976"/>
                  </a:cubicBezTo>
                  <a:lnTo>
                    <a:pt x="765429" y="938276"/>
                  </a:lnTo>
                  <a:lnTo>
                    <a:pt x="765429" y="950976"/>
                  </a:lnTo>
                  <a:lnTo>
                    <a:pt x="185547" y="950976"/>
                  </a:lnTo>
                  <a:lnTo>
                    <a:pt x="185547" y="938276"/>
                  </a:lnTo>
                  <a:lnTo>
                    <a:pt x="185547" y="950976"/>
                  </a:lnTo>
                  <a:cubicBezTo>
                    <a:pt x="83058" y="950976"/>
                    <a:pt x="0" y="867918"/>
                    <a:pt x="0" y="765429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429"/>
                  </a:lnTo>
                  <a:lnTo>
                    <a:pt x="12700" y="765429"/>
                  </a:lnTo>
                  <a:lnTo>
                    <a:pt x="25400" y="765429"/>
                  </a:lnTo>
                  <a:cubicBezTo>
                    <a:pt x="25400" y="853821"/>
                    <a:pt x="97028" y="925576"/>
                    <a:pt x="185547" y="925576"/>
                  </a:cubicBezTo>
                  <a:lnTo>
                    <a:pt x="765429" y="925576"/>
                  </a:lnTo>
                  <a:cubicBezTo>
                    <a:pt x="853821" y="925576"/>
                    <a:pt x="925576" y="853948"/>
                    <a:pt x="925576" y="765429"/>
                  </a:cubicBezTo>
                  <a:lnTo>
                    <a:pt x="925576" y="185547"/>
                  </a:lnTo>
                  <a:lnTo>
                    <a:pt x="938276" y="185547"/>
                  </a:lnTo>
                  <a:lnTo>
                    <a:pt x="925576" y="185547"/>
                  </a:lnTo>
                  <a:cubicBezTo>
                    <a:pt x="925576" y="97028"/>
                    <a:pt x="853821" y="25400"/>
                    <a:pt x="765429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082404" y="2504480"/>
            <a:ext cx="3856733" cy="481905"/>
            <a:chOff x="0" y="0"/>
            <a:chExt cx="5142310" cy="6425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142310" cy="642540"/>
            </a:xfrm>
            <a:custGeom>
              <a:avLst/>
              <a:gdLst/>
              <a:ahLst/>
              <a:cxnLst/>
              <a:rect r="r" b="b" t="t" l="l"/>
              <a:pathLst>
                <a:path h="642540" w="514231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5142310" cy="6520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General Alignment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082404" y="3171379"/>
            <a:ext cx="8267849" cy="493514"/>
            <a:chOff x="0" y="0"/>
            <a:chExt cx="11023798" cy="6580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023798" cy="658018"/>
            </a:xfrm>
            <a:custGeom>
              <a:avLst/>
              <a:gdLst/>
              <a:ahLst/>
              <a:cxnLst/>
              <a:rect r="r" b="b" t="t" l="l"/>
              <a:pathLst>
                <a:path h="658018" w="11023798">
                  <a:moveTo>
                    <a:pt x="0" y="0"/>
                  </a:moveTo>
                  <a:lnTo>
                    <a:pt x="11023798" y="0"/>
                  </a:lnTo>
                  <a:lnTo>
                    <a:pt x="11023798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11023798" cy="7532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Most cities' AQI matches Benford’s Law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70222" y="4272409"/>
            <a:ext cx="713185" cy="713185"/>
            <a:chOff x="0" y="0"/>
            <a:chExt cx="950913" cy="95091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00" y="12700"/>
              <a:ext cx="925576" cy="925576"/>
            </a:xfrm>
            <a:custGeom>
              <a:avLst/>
              <a:gdLst/>
              <a:ahLst/>
              <a:cxnLst/>
              <a:rect r="r" b="b" t="t" l="l"/>
              <a:pathLst>
                <a:path h="925576" w="925576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729" y="0"/>
                  </a:lnTo>
                  <a:cubicBezTo>
                    <a:pt x="848106" y="0"/>
                    <a:pt x="925576" y="77343"/>
                    <a:pt x="925576" y="172847"/>
                  </a:cubicBezTo>
                  <a:lnTo>
                    <a:pt x="925576" y="752729"/>
                  </a:lnTo>
                  <a:cubicBezTo>
                    <a:pt x="925576" y="848106"/>
                    <a:pt x="848233" y="925576"/>
                    <a:pt x="752729" y="925576"/>
                  </a:cubicBezTo>
                  <a:lnTo>
                    <a:pt x="172847" y="925576"/>
                  </a:lnTo>
                  <a:cubicBezTo>
                    <a:pt x="77343" y="925576"/>
                    <a:pt x="0" y="848106"/>
                    <a:pt x="0" y="752729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50976" cy="950976"/>
            </a:xfrm>
            <a:custGeom>
              <a:avLst/>
              <a:gdLst/>
              <a:ahLst/>
              <a:cxnLst/>
              <a:rect r="r" b="b" t="t" l="l"/>
              <a:pathLst>
                <a:path h="950976" w="950976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429" y="0"/>
                  </a:lnTo>
                  <a:lnTo>
                    <a:pt x="765429" y="12700"/>
                  </a:lnTo>
                  <a:lnTo>
                    <a:pt x="765429" y="0"/>
                  </a:lnTo>
                  <a:lnTo>
                    <a:pt x="765429" y="12700"/>
                  </a:lnTo>
                  <a:lnTo>
                    <a:pt x="765429" y="0"/>
                  </a:lnTo>
                  <a:cubicBezTo>
                    <a:pt x="867918" y="0"/>
                    <a:pt x="950976" y="83058"/>
                    <a:pt x="950976" y="185547"/>
                  </a:cubicBezTo>
                  <a:lnTo>
                    <a:pt x="950976" y="765429"/>
                  </a:lnTo>
                  <a:lnTo>
                    <a:pt x="938276" y="765429"/>
                  </a:lnTo>
                  <a:lnTo>
                    <a:pt x="950976" y="765429"/>
                  </a:lnTo>
                  <a:cubicBezTo>
                    <a:pt x="950976" y="867918"/>
                    <a:pt x="867918" y="950976"/>
                    <a:pt x="765429" y="950976"/>
                  </a:cubicBezTo>
                  <a:lnTo>
                    <a:pt x="765429" y="938276"/>
                  </a:lnTo>
                  <a:lnTo>
                    <a:pt x="765429" y="950976"/>
                  </a:lnTo>
                  <a:lnTo>
                    <a:pt x="185547" y="950976"/>
                  </a:lnTo>
                  <a:lnTo>
                    <a:pt x="185547" y="938276"/>
                  </a:lnTo>
                  <a:lnTo>
                    <a:pt x="185547" y="950976"/>
                  </a:lnTo>
                  <a:cubicBezTo>
                    <a:pt x="83058" y="950976"/>
                    <a:pt x="0" y="867918"/>
                    <a:pt x="0" y="765429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429"/>
                  </a:lnTo>
                  <a:lnTo>
                    <a:pt x="12700" y="765429"/>
                  </a:lnTo>
                  <a:lnTo>
                    <a:pt x="25400" y="765429"/>
                  </a:lnTo>
                  <a:cubicBezTo>
                    <a:pt x="25400" y="853821"/>
                    <a:pt x="97028" y="925576"/>
                    <a:pt x="185547" y="925576"/>
                  </a:cubicBezTo>
                  <a:lnTo>
                    <a:pt x="765429" y="925576"/>
                  </a:lnTo>
                  <a:cubicBezTo>
                    <a:pt x="853821" y="925576"/>
                    <a:pt x="925576" y="853948"/>
                    <a:pt x="925576" y="765429"/>
                  </a:cubicBezTo>
                  <a:lnTo>
                    <a:pt x="925576" y="185547"/>
                  </a:lnTo>
                  <a:lnTo>
                    <a:pt x="938276" y="185547"/>
                  </a:lnTo>
                  <a:lnTo>
                    <a:pt x="925576" y="185547"/>
                  </a:lnTo>
                  <a:cubicBezTo>
                    <a:pt x="925576" y="97028"/>
                    <a:pt x="853821" y="25400"/>
                    <a:pt x="765429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082404" y="4387900"/>
            <a:ext cx="3856733" cy="481905"/>
            <a:chOff x="0" y="0"/>
            <a:chExt cx="5142310" cy="6425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142310" cy="642540"/>
            </a:xfrm>
            <a:custGeom>
              <a:avLst/>
              <a:gdLst/>
              <a:ahLst/>
              <a:cxnLst/>
              <a:rect r="r" b="b" t="t" l="l"/>
              <a:pathLst>
                <a:path h="642540" w="514231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5142310" cy="6520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Deviations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082404" y="5054799"/>
            <a:ext cx="8267849" cy="493514"/>
            <a:chOff x="0" y="0"/>
            <a:chExt cx="11023798" cy="65801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023798" cy="658018"/>
            </a:xfrm>
            <a:custGeom>
              <a:avLst/>
              <a:gdLst/>
              <a:ahLst/>
              <a:cxnLst/>
              <a:rect r="r" b="b" t="t" l="l"/>
              <a:pathLst>
                <a:path h="658018" w="11023798">
                  <a:moveTo>
                    <a:pt x="0" y="0"/>
                  </a:moveTo>
                  <a:lnTo>
                    <a:pt x="11023798" y="0"/>
                  </a:lnTo>
                  <a:lnTo>
                    <a:pt x="11023798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0"/>
              <a:ext cx="11023798" cy="7532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Cities with moderate/extreme AQI show differences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70222" y="6155829"/>
            <a:ext cx="713185" cy="713185"/>
            <a:chOff x="0" y="0"/>
            <a:chExt cx="950913" cy="95091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2700" y="12700"/>
              <a:ext cx="925576" cy="925576"/>
            </a:xfrm>
            <a:custGeom>
              <a:avLst/>
              <a:gdLst/>
              <a:ahLst/>
              <a:cxnLst/>
              <a:rect r="r" b="b" t="t" l="l"/>
              <a:pathLst>
                <a:path h="925576" w="925576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729" y="0"/>
                  </a:lnTo>
                  <a:cubicBezTo>
                    <a:pt x="848106" y="0"/>
                    <a:pt x="925576" y="77343"/>
                    <a:pt x="925576" y="172847"/>
                  </a:cubicBezTo>
                  <a:lnTo>
                    <a:pt x="925576" y="752729"/>
                  </a:lnTo>
                  <a:cubicBezTo>
                    <a:pt x="925576" y="848106"/>
                    <a:pt x="848233" y="925576"/>
                    <a:pt x="752729" y="925576"/>
                  </a:cubicBezTo>
                  <a:lnTo>
                    <a:pt x="172847" y="925576"/>
                  </a:lnTo>
                  <a:cubicBezTo>
                    <a:pt x="77343" y="925576"/>
                    <a:pt x="0" y="848106"/>
                    <a:pt x="0" y="752729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50976" cy="950976"/>
            </a:xfrm>
            <a:custGeom>
              <a:avLst/>
              <a:gdLst/>
              <a:ahLst/>
              <a:cxnLst/>
              <a:rect r="r" b="b" t="t" l="l"/>
              <a:pathLst>
                <a:path h="950976" w="950976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429" y="0"/>
                  </a:lnTo>
                  <a:lnTo>
                    <a:pt x="765429" y="12700"/>
                  </a:lnTo>
                  <a:lnTo>
                    <a:pt x="765429" y="0"/>
                  </a:lnTo>
                  <a:lnTo>
                    <a:pt x="765429" y="12700"/>
                  </a:lnTo>
                  <a:lnTo>
                    <a:pt x="765429" y="0"/>
                  </a:lnTo>
                  <a:cubicBezTo>
                    <a:pt x="867918" y="0"/>
                    <a:pt x="950976" y="83058"/>
                    <a:pt x="950976" y="185547"/>
                  </a:cubicBezTo>
                  <a:lnTo>
                    <a:pt x="950976" y="765429"/>
                  </a:lnTo>
                  <a:lnTo>
                    <a:pt x="938276" y="765429"/>
                  </a:lnTo>
                  <a:lnTo>
                    <a:pt x="950976" y="765429"/>
                  </a:lnTo>
                  <a:cubicBezTo>
                    <a:pt x="950976" y="867918"/>
                    <a:pt x="867918" y="950976"/>
                    <a:pt x="765429" y="950976"/>
                  </a:cubicBezTo>
                  <a:lnTo>
                    <a:pt x="765429" y="938276"/>
                  </a:lnTo>
                  <a:lnTo>
                    <a:pt x="765429" y="950976"/>
                  </a:lnTo>
                  <a:lnTo>
                    <a:pt x="185547" y="950976"/>
                  </a:lnTo>
                  <a:lnTo>
                    <a:pt x="185547" y="938276"/>
                  </a:lnTo>
                  <a:lnTo>
                    <a:pt x="185547" y="950976"/>
                  </a:lnTo>
                  <a:cubicBezTo>
                    <a:pt x="83058" y="950976"/>
                    <a:pt x="0" y="867918"/>
                    <a:pt x="0" y="765429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429"/>
                  </a:lnTo>
                  <a:lnTo>
                    <a:pt x="12700" y="765429"/>
                  </a:lnTo>
                  <a:lnTo>
                    <a:pt x="25400" y="765429"/>
                  </a:lnTo>
                  <a:cubicBezTo>
                    <a:pt x="25400" y="853821"/>
                    <a:pt x="97028" y="925576"/>
                    <a:pt x="185547" y="925576"/>
                  </a:cubicBezTo>
                  <a:lnTo>
                    <a:pt x="765429" y="925576"/>
                  </a:lnTo>
                  <a:cubicBezTo>
                    <a:pt x="853821" y="925576"/>
                    <a:pt x="925576" y="853948"/>
                    <a:pt x="925576" y="765429"/>
                  </a:cubicBezTo>
                  <a:lnTo>
                    <a:pt x="925576" y="185547"/>
                  </a:lnTo>
                  <a:lnTo>
                    <a:pt x="938276" y="185547"/>
                  </a:lnTo>
                  <a:lnTo>
                    <a:pt x="925576" y="185547"/>
                  </a:lnTo>
                  <a:cubicBezTo>
                    <a:pt x="925576" y="97028"/>
                    <a:pt x="853821" y="25400"/>
                    <a:pt x="765429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2082404" y="6271320"/>
            <a:ext cx="3856733" cy="481905"/>
            <a:chOff x="0" y="0"/>
            <a:chExt cx="5142310" cy="6425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142310" cy="642540"/>
            </a:xfrm>
            <a:custGeom>
              <a:avLst/>
              <a:gdLst/>
              <a:ahLst/>
              <a:cxnLst/>
              <a:rect r="r" b="b" t="t" l="l"/>
              <a:pathLst>
                <a:path h="642540" w="514231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"/>
              <a:ext cx="5142310" cy="6520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Possible Causes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082404" y="6938219"/>
            <a:ext cx="8267849" cy="493514"/>
            <a:chOff x="0" y="0"/>
            <a:chExt cx="11023798" cy="65801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023798" cy="658018"/>
            </a:xfrm>
            <a:custGeom>
              <a:avLst/>
              <a:gdLst/>
              <a:ahLst/>
              <a:cxnLst/>
              <a:rect r="r" b="b" t="t" l="l"/>
              <a:pathLst>
                <a:path h="658018" w="11023798">
                  <a:moveTo>
                    <a:pt x="0" y="0"/>
                  </a:moveTo>
                  <a:lnTo>
                    <a:pt x="11023798" y="0"/>
                  </a:lnTo>
                  <a:lnTo>
                    <a:pt x="11023798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95250"/>
              <a:ext cx="11023798" cy="7532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Overreporting or rounding near digits 2 and 5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70222" y="8039249"/>
            <a:ext cx="713185" cy="713185"/>
            <a:chOff x="0" y="0"/>
            <a:chExt cx="950913" cy="95091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12700" y="12700"/>
              <a:ext cx="925576" cy="925576"/>
            </a:xfrm>
            <a:custGeom>
              <a:avLst/>
              <a:gdLst/>
              <a:ahLst/>
              <a:cxnLst/>
              <a:rect r="r" b="b" t="t" l="l"/>
              <a:pathLst>
                <a:path h="925576" w="925576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729" y="0"/>
                  </a:lnTo>
                  <a:cubicBezTo>
                    <a:pt x="848106" y="0"/>
                    <a:pt x="925576" y="77343"/>
                    <a:pt x="925576" y="172847"/>
                  </a:cubicBezTo>
                  <a:lnTo>
                    <a:pt x="925576" y="752729"/>
                  </a:lnTo>
                  <a:cubicBezTo>
                    <a:pt x="925576" y="848106"/>
                    <a:pt x="848233" y="925576"/>
                    <a:pt x="752729" y="925576"/>
                  </a:cubicBezTo>
                  <a:lnTo>
                    <a:pt x="172847" y="925576"/>
                  </a:lnTo>
                  <a:cubicBezTo>
                    <a:pt x="77343" y="925576"/>
                    <a:pt x="0" y="848106"/>
                    <a:pt x="0" y="752729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950976" cy="950976"/>
            </a:xfrm>
            <a:custGeom>
              <a:avLst/>
              <a:gdLst/>
              <a:ahLst/>
              <a:cxnLst/>
              <a:rect r="r" b="b" t="t" l="l"/>
              <a:pathLst>
                <a:path h="950976" w="950976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429" y="0"/>
                  </a:lnTo>
                  <a:lnTo>
                    <a:pt x="765429" y="12700"/>
                  </a:lnTo>
                  <a:lnTo>
                    <a:pt x="765429" y="0"/>
                  </a:lnTo>
                  <a:lnTo>
                    <a:pt x="765429" y="12700"/>
                  </a:lnTo>
                  <a:lnTo>
                    <a:pt x="765429" y="0"/>
                  </a:lnTo>
                  <a:cubicBezTo>
                    <a:pt x="867918" y="0"/>
                    <a:pt x="950976" y="83058"/>
                    <a:pt x="950976" y="185547"/>
                  </a:cubicBezTo>
                  <a:lnTo>
                    <a:pt x="950976" y="765429"/>
                  </a:lnTo>
                  <a:lnTo>
                    <a:pt x="938276" y="765429"/>
                  </a:lnTo>
                  <a:lnTo>
                    <a:pt x="950976" y="765429"/>
                  </a:lnTo>
                  <a:cubicBezTo>
                    <a:pt x="950976" y="867918"/>
                    <a:pt x="867918" y="950976"/>
                    <a:pt x="765429" y="950976"/>
                  </a:cubicBezTo>
                  <a:lnTo>
                    <a:pt x="765429" y="938276"/>
                  </a:lnTo>
                  <a:lnTo>
                    <a:pt x="765429" y="950976"/>
                  </a:lnTo>
                  <a:lnTo>
                    <a:pt x="185547" y="950976"/>
                  </a:lnTo>
                  <a:lnTo>
                    <a:pt x="185547" y="938276"/>
                  </a:lnTo>
                  <a:lnTo>
                    <a:pt x="185547" y="950976"/>
                  </a:lnTo>
                  <a:cubicBezTo>
                    <a:pt x="83058" y="950976"/>
                    <a:pt x="0" y="867918"/>
                    <a:pt x="0" y="765429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429"/>
                  </a:lnTo>
                  <a:lnTo>
                    <a:pt x="12700" y="765429"/>
                  </a:lnTo>
                  <a:lnTo>
                    <a:pt x="25400" y="765429"/>
                  </a:lnTo>
                  <a:cubicBezTo>
                    <a:pt x="25400" y="853821"/>
                    <a:pt x="97028" y="925576"/>
                    <a:pt x="185547" y="925576"/>
                  </a:cubicBezTo>
                  <a:lnTo>
                    <a:pt x="765429" y="925576"/>
                  </a:lnTo>
                  <a:cubicBezTo>
                    <a:pt x="853821" y="925576"/>
                    <a:pt x="925576" y="853948"/>
                    <a:pt x="925576" y="765429"/>
                  </a:cubicBezTo>
                  <a:lnTo>
                    <a:pt x="925576" y="185547"/>
                  </a:lnTo>
                  <a:lnTo>
                    <a:pt x="938276" y="185547"/>
                  </a:lnTo>
                  <a:lnTo>
                    <a:pt x="925576" y="185547"/>
                  </a:lnTo>
                  <a:cubicBezTo>
                    <a:pt x="925576" y="97028"/>
                    <a:pt x="853821" y="25400"/>
                    <a:pt x="765429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2082404" y="8154740"/>
            <a:ext cx="3856733" cy="481905"/>
            <a:chOff x="0" y="0"/>
            <a:chExt cx="5142310" cy="64254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5142310" cy="642540"/>
            </a:xfrm>
            <a:custGeom>
              <a:avLst/>
              <a:gdLst/>
              <a:ahLst/>
              <a:cxnLst/>
              <a:rect r="r" b="b" t="t" l="l"/>
              <a:pathLst>
                <a:path h="642540" w="514231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9525"/>
              <a:ext cx="5142310" cy="6520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Insight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2082404" y="8821639"/>
            <a:ext cx="8267849" cy="493514"/>
            <a:chOff x="0" y="0"/>
            <a:chExt cx="11023798" cy="658018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1023798" cy="658018"/>
            </a:xfrm>
            <a:custGeom>
              <a:avLst/>
              <a:gdLst/>
              <a:ahLst/>
              <a:cxnLst/>
              <a:rect r="r" b="b" t="t" l="l"/>
              <a:pathLst>
                <a:path h="658018" w="11023798">
                  <a:moveTo>
                    <a:pt x="0" y="0"/>
                  </a:moveTo>
                  <a:lnTo>
                    <a:pt x="11023798" y="0"/>
                  </a:lnTo>
                  <a:lnTo>
                    <a:pt x="11023798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95250"/>
              <a:ext cx="11023798" cy="7532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Deviations mostly acceptable but need review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79748" y="2066479"/>
            <a:ext cx="11861601" cy="964109"/>
            <a:chOff x="0" y="0"/>
            <a:chExt cx="15815468" cy="12854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815469" cy="1285478"/>
            </a:xfrm>
            <a:custGeom>
              <a:avLst/>
              <a:gdLst/>
              <a:ahLst/>
              <a:cxnLst/>
              <a:rect r="r" b="b" t="t" l="l"/>
              <a:pathLst>
                <a:path h="1285478" w="15815469">
                  <a:moveTo>
                    <a:pt x="0" y="0"/>
                  </a:moveTo>
                  <a:lnTo>
                    <a:pt x="15815469" y="0"/>
                  </a:lnTo>
                  <a:lnTo>
                    <a:pt x="15815469" y="1285478"/>
                  </a:lnTo>
                  <a:lnTo>
                    <a:pt x="0" y="12854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5815468" cy="13140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562"/>
                </a:lnSpc>
              </a:pPr>
              <a:r>
                <a:rPr lang="en-US" sz="6062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Chi-Square Goodness of Fit Test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9748" y="3801815"/>
            <a:ext cx="3856733" cy="481905"/>
            <a:chOff x="0" y="0"/>
            <a:chExt cx="5142310" cy="6425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42310" cy="642540"/>
            </a:xfrm>
            <a:custGeom>
              <a:avLst/>
              <a:gdLst/>
              <a:ahLst/>
              <a:cxnLst/>
              <a:rect r="r" b="b" t="t" l="l"/>
              <a:pathLst>
                <a:path h="642540" w="514231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5142310" cy="6520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Purpose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79748" y="4592241"/>
            <a:ext cx="7687866" cy="493514"/>
            <a:chOff x="0" y="0"/>
            <a:chExt cx="10250488" cy="6580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250488" cy="658018"/>
            </a:xfrm>
            <a:custGeom>
              <a:avLst/>
              <a:gdLst/>
              <a:ahLst/>
              <a:cxnLst/>
              <a:rect r="r" b="b" t="t" l="l"/>
              <a:pathLst>
                <a:path h="658018" w="10250488">
                  <a:moveTo>
                    <a:pt x="0" y="0"/>
                  </a:moveTo>
                  <a:lnTo>
                    <a:pt x="10250488" y="0"/>
                  </a:lnTo>
                  <a:lnTo>
                    <a:pt x="10250488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10250488" cy="7532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Test AQI digit distribution fit to Benford’s Law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79748" y="5394275"/>
            <a:ext cx="3856733" cy="481905"/>
            <a:chOff x="0" y="0"/>
            <a:chExt cx="5142310" cy="6425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142310" cy="642540"/>
            </a:xfrm>
            <a:custGeom>
              <a:avLst/>
              <a:gdLst/>
              <a:ahLst/>
              <a:cxnLst/>
              <a:rect r="r" b="b" t="t" l="l"/>
              <a:pathLst>
                <a:path h="642540" w="514231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5142310" cy="6520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Formula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79748" y="6184701"/>
            <a:ext cx="7687866" cy="493514"/>
            <a:chOff x="0" y="0"/>
            <a:chExt cx="10250488" cy="65801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250488" cy="658018"/>
            </a:xfrm>
            <a:custGeom>
              <a:avLst/>
              <a:gdLst/>
              <a:ahLst/>
              <a:cxnLst/>
              <a:rect r="r" b="b" t="t" l="l"/>
              <a:pathLst>
                <a:path h="658018" w="10250488">
                  <a:moveTo>
                    <a:pt x="0" y="0"/>
                  </a:moveTo>
                  <a:lnTo>
                    <a:pt x="10250488" y="0"/>
                  </a:lnTo>
                  <a:lnTo>
                    <a:pt x="10250488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10250488" cy="7532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χ² = Σ[(Observed - Expected)² / Expected]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29911" y="3801815"/>
            <a:ext cx="3856732" cy="481905"/>
            <a:chOff x="0" y="0"/>
            <a:chExt cx="5142310" cy="6425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142310" cy="642540"/>
            </a:xfrm>
            <a:custGeom>
              <a:avLst/>
              <a:gdLst/>
              <a:ahLst/>
              <a:cxnLst/>
              <a:rect r="r" b="b" t="t" l="l"/>
              <a:pathLst>
                <a:path h="642540" w="514231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5142310" cy="6520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Result Example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29911" y="4592241"/>
            <a:ext cx="7687866" cy="493514"/>
            <a:chOff x="0" y="0"/>
            <a:chExt cx="10250488" cy="65801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250488" cy="658018"/>
            </a:xfrm>
            <a:custGeom>
              <a:avLst/>
              <a:gdLst/>
              <a:ahLst/>
              <a:cxnLst/>
              <a:rect r="r" b="b" t="t" l="l"/>
              <a:pathLst>
                <a:path h="658018" w="10250488">
                  <a:moveTo>
                    <a:pt x="0" y="0"/>
                  </a:moveTo>
                  <a:lnTo>
                    <a:pt x="10250488" y="0"/>
                  </a:lnTo>
                  <a:lnTo>
                    <a:pt x="10250488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0"/>
              <a:ext cx="10250488" cy="7532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χ² = 9.73, p = 0.23 (p &gt; 0.05)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529911" y="5394275"/>
            <a:ext cx="3856732" cy="481905"/>
            <a:chOff x="0" y="0"/>
            <a:chExt cx="5142310" cy="6425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142310" cy="642540"/>
            </a:xfrm>
            <a:custGeom>
              <a:avLst/>
              <a:gdLst/>
              <a:ahLst/>
              <a:cxnLst/>
              <a:rect r="r" b="b" t="t" l="l"/>
              <a:pathLst>
                <a:path h="642540" w="514231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5142310" cy="6520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Conclusion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529911" y="6184701"/>
            <a:ext cx="7687866" cy="987028"/>
            <a:chOff x="0" y="0"/>
            <a:chExt cx="10250488" cy="131603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250488" cy="1316037"/>
            </a:xfrm>
            <a:custGeom>
              <a:avLst/>
              <a:gdLst/>
              <a:ahLst/>
              <a:cxnLst/>
              <a:rect r="r" b="b" t="t" l="l"/>
              <a:pathLst>
                <a:path h="1316037" w="10250488">
                  <a:moveTo>
                    <a:pt x="0" y="0"/>
                  </a:moveTo>
                  <a:lnTo>
                    <a:pt x="10250488" y="0"/>
                  </a:lnTo>
                  <a:lnTo>
                    <a:pt x="10250488" y="1316037"/>
                  </a:lnTo>
                  <a:lnTo>
                    <a:pt x="0" y="1316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0"/>
              <a:ext cx="10250488" cy="14112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Fail to reject null hypothesis; data follows Benford’s Law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529911" y="7449294"/>
            <a:ext cx="7687866" cy="493514"/>
            <a:chOff x="0" y="0"/>
            <a:chExt cx="10250488" cy="65801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250488" cy="658018"/>
            </a:xfrm>
            <a:custGeom>
              <a:avLst/>
              <a:gdLst/>
              <a:ahLst/>
              <a:cxnLst/>
              <a:rect r="r" b="b" t="t" l="l"/>
              <a:pathLst>
                <a:path h="658018" w="10250488">
                  <a:moveTo>
                    <a:pt x="0" y="0"/>
                  </a:moveTo>
                  <a:lnTo>
                    <a:pt x="10250488" y="0"/>
                  </a:lnTo>
                  <a:lnTo>
                    <a:pt x="10250488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0"/>
              <a:ext cx="10250488" cy="7532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Minor deviations due to rounding or local factors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815614" y="2860922"/>
            <a:ext cx="6086624" cy="4565005"/>
          </a:xfrm>
          <a:custGeom>
            <a:avLst/>
            <a:gdLst/>
            <a:ahLst/>
            <a:cxnLst/>
            <a:rect r="r" b="b" t="t" l="l"/>
            <a:pathLst>
              <a:path h="4565005" w="6086624">
                <a:moveTo>
                  <a:pt x="0" y="0"/>
                </a:moveTo>
                <a:lnTo>
                  <a:pt x="6086624" y="0"/>
                </a:lnTo>
                <a:lnTo>
                  <a:pt x="6086624" y="4565005"/>
                </a:lnTo>
                <a:lnTo>
                  <a:pt x="0" y="45650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79748" y="2808834"/>
            <a:ext cx="7713464" cy="964109"/>
            <a:chOff x="0" y="0"/>
            <a:chExt cx="10284618" cy="12854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84618" cy="1285478"/>
            </a:xfrm>
            <a:custGeom>
              <a:avLst/>
              <a:gdLst/>
              <a:ahLst/>
              <a:cxnLst/>
              <a:rect r="r" b="b" t="t" l="l"/>
              <a:pathLst>
                <a:path h="1285478" w="10284618">
                  <a:moveTo>
                    <a:pt x="0" y="0"/>
                  </a:moveTo>
                  <a:lnTo>
                    <a:pt x="10284618" y="0"/>
                  </a:lnTo>
                  <a:lnTo>
                    <a:pt x="10284618" y="1285478"/>
                  </a:lnTo>
                  <a:lnTo>
                    <a:pt x="0" y="12854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0284618" cy="13140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562"/>
                </a:lnSpc>
              </a:pPr>
              <a:r>
                <a:rPr lang="en-US" sz="6062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Key Findings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79748" y="4235649"/>
            <a:ext cx="3856733" cy="481905"/>
            <a:chOff x="0" y="0"/>
            <a:chExt cx="5142310" cy="6425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42310" cy="642540"/>
            </a:xfrm>
            <a:custGeom>
              <a:avLst/>
              <a:gdLst/>
              <a:ahLst/>
              <a:cxnLst/>
              <a:rect r="r" b="b" t="t" l="l"/>
              <a:pathLst>
                <a:path h="642540" w="514231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5142310" cy="6520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Findings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79748" y="5180260"/>
            <a:ext cx="9270504" cy="493514"/>
            <a:chOff x="0" y="0"/>
            <a:chExt cx="12360672" cy="6580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360672" cy="658018"/>
            </a:xfrm>
            <a:custGeom>
              <a:avLst/>
              <a:gdLst/>
              <a:ahLst/>
              <a:cxnLst/>
              <a:rect r="r" b="b" t="t" l="l"/>
              <a:pathLst>
                <a:path h="658018" w="12360672">
                  <a:moveTo>
                    <a:pt x="0" y="0"/>
                  </a:moveTo>
                  <a:lnTo>
                    <a:pt x="12360672" y="0"/>
                  </a:lnTo>
                  <a:lnTo>
                    <a:pt x="12360672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12360672" cy="7532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58180" indent="-179090" lvl="1">
                <a:lnSpc>
                  <a:spcPts val="3875"/>
                </a:lnSpc>
                <a:buFont typeface="Arial"/>
                <a:buChar char="•"/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AQI mostly aligns with Benford’s Law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79748" y="5781675"/>
            <a:ext cx="9270504" cy="493514"/>
            <a:chOff x="0" y="0"/>
            <a:chExt cx="12360672" cy="65801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360672" cy="658018"/>
            </a:xfrm>
            <a:custGeom>
              <a:avLst/>
              <a:gdLst/>
              <a:ahLst/>
              <a:cxnLst/>
              <a:rect r="r" b="b" t="t" l="l"/>
              <a:pathLst>
                <a:path h="658018" w="12360672">
                  <a:moveTo>
                    <a:pt x="0" y="0"/>
                  </a:moveTo>
                  <a:lnTo>
                    <a:pt x="12360672" y="0"/>
                  </a:lnTo>
                  <a:lnTo>
                    <a:pt x="12360672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12360672" cy="7532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58180" indent="-179090" lvl="1">
                <a:lnSpc>
                  <a:spcPts val="3875"/>
                </a:lnSpc>
                <a:buFont typeface="Arial"/>
                <a:buChar char="•"/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Chi-Square supports natural data hypothesis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79748" y="6383090"/>
            <a:ext cx="9270504" cy="493514"/>
            <a:chOff x="0" y="0"/>
            <a:chExt cx="12360672" cy="65801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360672" cy="658018"/>
            </a:xfrm>
            <a:custGeom>
              <a:avLst/>
              <a:gdLst/>
              <a:ahLst/>
              <a:cxnLst/>
              <a:rect r="r" b="b" t="t" l="l"/>
              <a:pathLst>
                <a:path h="658018" w="12360672">
                  <a:moveTo>
                    <a:pt x="0" y="0"/>
                  </a:moveTo>
                  <a:lnTo>
                    <a:pt x="12360672" y="0"/>
                  </a:lnTo>
                  <a:lnTo>
                    <a:pt x="12360672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0"/>
              <a:ext cx="12360672" cy="7532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58180" indent="-179090" lvl="1">
                <a:lnSpc>
                  <a:spcPts val="3875"/>
                </a:lnSpc>
                <a:buFont typeface="Arial"/>
                <a:buChar char="•"/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Minor anomalies need further review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79748" y="6984504"/>
            <a:ext cx="9270504" cy="493514"/>
            <a:chOff x="0" y="0"/>
            <a:chExt cx="12360672" cy="65801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360672" cy="658018"/>
            </a:xfrm>
            <a:custGeom>
              <a:avLst/>
              <a:gdLst/>
              <a:ahLst/>
              <a:cxnLst/>
              <a:rect r="r" b="b" t="t" l="l"/>
              <a:pathLst>
                <a:path h="658018" w="12360672">
                  <a:moveTo>
                    <a:pt x="0" y="0"/>
                  </a:moveTo>
                  <a:lnTo>
                    <a:pt x="12360672" y="0"/>
                  </a:lnTo>
                  <a:lnTo>
                    <a:pt x="12360672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0"/>
              <a:ext cx="12360672" cy="7532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58180" indent="-179090" lvl="1">
                <a:lnSpc>
                  <a:spcPts val="3875"/>
                </a:lnSpc>
                <a:buFont typeface="Arial"/>
                <a:buChar char="•"/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Benford’s Law aids data integrity verification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79748" y="3273475"/>
            <a:ext cx="7713464" cy="964109"/>
            <a:chOff x="0" y="0"/>
            <a:chExt cx="10284618" cy="12854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84618" cy="1285478"/>
            </a:xfrm>
            <a:custGeom>
              <a:avLst/>
              <a:gdLst/>
              <a:ahLst/>
              <a:cxnLst/>
              <a:rect r="r" b="b" t="t" l="l"/>
              <a:pathLst>
                <a:path h="1285478" w="10284618">
                  <a:moveTo>
                    <a:pt x="0" y="0"/>
                  </a:moveTo>
                  <a:lnTo>
                    <a:pt x="10284618" y="0"/>
                  </a:lnTo>
                  <a:lnTo>
                    <a:pt x="10284618" y="1285478"/>
                  </a:lnTo>
                  <a:lnTo>
                    <a:pt x="0" y="12854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0284618" cy="13140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562"/>
                </a:lnSpc>
              </a:pPr>
              <a:r>
                <a:rPr lang="en-US" sz="6062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Team Contributions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9748" y="4977854"/>
            <a:ext cx="3467546" cy="493514"/>
            <a:chOff x="0" y="0"/>
            <a:chExt cx="4623395" cy="6580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623395" cy="658018"/>
            </a:xfrm>
            <a:custGeom>
              <a:avLst/>
              <a:gdLst/>
              <a:ahLst/>
              <a:cxnLst/>
              <a:rect r="r" b="b" t="t" l="l"/>
              <a:pathLst>
                <a:path h="658018" w="4623395">
                  <a:moveTo>
                    <a:pt x="0" y="0"/>
                  </a:moveTo>
                  <a:lnTo>
                    <a:pt x="4623395" y="0"/>
                  </a:lnTo>
                  <a:lnTo>
                    <a:pt x="4623395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4623395" cy="7532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 b="true">
                  <a:solidFill>
                    <a:srgbClr val="F2F2F2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Vansh Agarwal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79748" y="5748932"/>
            <a:ext cx="3467546" cy="987028"/>
            <a:chOff x="0" y="0"/>
            <a:chExt cx="4623395" cy="131603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23395" cy="1316037"/>
            </a:xfrm>
            <a:custGeom>
              <a:avLst/>
              <a:gdLst/>
              <a:ahLst/>
              <a:cxnLst/>
              <a:rect r="r" b="b" t="t" l="l"/>
              <a:pathLst>
                <a:path h="1316037" w="4623395">
                  <a:moveTo>
                    <a:pt x="0" y="0"/>
                  </a:moveTo>
                  <a:lnTo>
                    <a:pt x="4623395" y="0"/>
                  </a:lnTo>
                  <a:lnTo>
                    <a:pt x="4623395" y="1316037"/>
                  </a:lnTo>
                  <a:lnTo>
                    <a:pt x="0" y="1316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4623395" cy="14112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Statistical analysis &amp; coding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309592" y="4977854"/>
            <a:ext cx="3467546" cy="493514"/>
            <a:chOff x="0" y="0"/>
            <a:chExt cx="4623395" cy="6580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623395" cy="658018"/>
            </a:xfrm>
            <a:custGeom>
              <a:avLst/>
              <a:gdLst/>
              <a:ahLst/>
              <a:cxnLst/>
              <a:rect r="r" b="b" t="t" l="l"/>
              <a:pathLst>
                <a:path h="658018" w="4623395">
                  <a:moveTo>
                    <a:pt x="0" y="0"/>
                  </a:moveTo>
                  <a:lnTo>
                    <a:pt x="4623395" y="0"/>
                  </a:lnTo>
                  <a:lnTo>
                    <a:pt x="4623395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4623395" cy="7532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 b="true">
                  <a:solidFill>
                    <a:srgbClr val="FFFFFF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Saad Arqam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309592" y="5748932"/>
            <a:ext cx="3467546" cy="987028"/>
            <a:chOff x="0" y="0"/>
            <a:chExt cx="4623395" cy="131603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623395" cy="1316037"/>
            </a:xfrm>
            <a:custGeom>
              <a:avLst/>
              <a:gdLst/>
              <a:ahLst/>
              <a:cxnLst/>
              <a:rect r="r" b="b" t="t" l="l"/>
              <a:pathLst>
                <a:path h="1316037" w="4623395">
                  <a:moveTo>
                    <a:pt x="0" y="0"/>
                  </a:moveTo>
                  <a:lnTo>
                    <a:pt x="4623395" y="0"/>
                  </a:lnTo>
                  <a:lnTo>
                    <a:pt x="4623395" y="1316037"/>
                  </a:lnTo>
                  <a:lnTo>
                    <a:pt x="0" y="1316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4623395" cy="14112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Data collection &amp; cleaning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39436" y="4977854"/>
            <a:ext cx="3467546" cy="493514"/>
            <a:chOff x="0" y="0"/>
            <a:chExt cx="4623395" cy="65801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623395" cy="658018"/>
            </a:xfrm>
            <a:custGeom>
              <a:avLst/>
              <a:gdLst/>
              <a:ahLst/>
              <a:cxnLst/>
              <a:rect r="r" b="b" t="t" l="l"/>
              <a:pathLst>
                <a:path h="658018" w="4623395">
                  <a:moveTo>
                    <a:pt x="0" y="0"/>
                  </a:moveTo>
                  <a:lnTo>
                    <a:pt x="4623395" y="0"/>
                  </a:lnTo>
                  <a:lnTo>
                    <a:pt x="4623395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0"/>
              <a:ext cx="4623395" cy="7532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 b="true">
                  <a:solidFill>
                    <a:srgbClr val="FFFFFF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Pathan Amaan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39436" y="5748932"/>
            <a:ext cx="3467546" cy="493514"/>
            <a:chOff x="0" y="0"/>
            <a:chExt cx="4623395" cy="65801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623395" cy="658018"/>
            </a:xfrm>
            <a:custGeom>
              <a:avLst/>
              <a:gdLst/>
              <a:ahLst/>
              <a:cxnLst/>
              <a:rect r="r" b="b" t="t" l="l"/>
              <a:pathLst>
                <a:path h="658018" w="4623395">
                  <a:moveTo>
                    <a:pt x="0" y="0"/>
                  </a:moveTo>
                  <a:lnTo>
                    <a:pt x="4623395" y="0"/>
                  </a:lnTo>
                  <a:lnTo>
                    <a:pt x="4623395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0"/>
              <a:ext cx="4623395" cy="7532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Visualization &amp; graphs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769280" y="4977854"/>
            <a:ext cx="3467546" cy="493514"/>
            <a:chOff x="0" y="0"/>
            <a:chExt cx="4623395" cy="65801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623395" cy="658018"/>
            </a:xfrm>
            <a:custGeom>
              <a:avLst/>
              <a:gdLst/>
              <a:ahLst/>
              <a:cxnLst/>
              <a:rect r="r" b="b" t="t" l="l"/>
              <a:pathLst>
                <a:path h="658018" w="4623395">
                  <a:moveTo>
                    <a:pt x="0" y="0"/>
                  </a:moveTo>
                  <a:lnTo>
                    <a:pt x="4623395" y="0"/>
                  </a:lnTo>
                  <a:lnTo>
                    <a:pt x="4623395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0"/>
              <a:ext cx="4623395" cy="7532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 b="true">
                  <a:solidFill>
                    <a:srgbClr val="FFFFFF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Premansh Behl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769280" y="5748932"/>
            <a:ext cx="3467546" cy="987028"/>
            <a:chOff x="0" y="0"/>
            <a:chExt cx="4623395" cy="131603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623395" cy="1316037"/>
            </a:xfrm>
            <a:custGeom>
              <a:avLst/>
              <a:gdLst/>
              <a:ahLst/>
              <a:cxnLst/>
              <a:rect r="r" b="b" t="t" l="l"/>
              <a:pathLst>
                <a:path h="1316037" w="4623395">
                  <a:moveTo>
                    <a:pt x="0" y="0"/>
                  </a:moveTo>
                  <a:lnTo>
                    <a:pt x="4623395" y="0"/>
                  </a:lnTo>
                  <a:lnTo>
                    <a:pt x="4623395" y="1316037"/>
                  </a:lnTo>
                  <a:lnTo>
                    <a:pt x="0" y="1316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0"/>
              <a:ext cx="4623395" cy="14112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Summary &amp; presentation design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DAGmeYM1cnU</dc:identifier>
  <dcterms:modified xsi:type="dcterms:W3CDTF">2011-08-01T06:04:30Z</dcterms:modified>
  <cp:revision>1</cp:revision>
  <dc:title>Benford's Law Analysis (1).pptx</dc:title>
</cp:coreProperties>
</file>